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0" r:id="rId3"/>
    <p:sldId id="269" r:id="rId4"/>
    <p:sldId id="261" r:id="rId5"/>
    <p:sldId id="273" r:id="rId6"/>
    <p:sldId id="274" r:id="rId7"/>
    <p:sldId id="275" r:id="rId8"/>
    <p:sldId id="276" r:id="rId9"/>
    <p:sldId id="277" r:id="rId10"/>
    <p:sldId id="263" r:id="rId11"/>
    <p:sldId id="272" r:id="rId12"/>
    <p:sldId id="262" r:id="rId13"/>
    <p:sldId id="266" r:id="rId14"/>
    <p:sldId id="264" r:id="rId15"/>
    <p:sldId id="265"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47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E54941-2700-4A48-A137-65714DB653E8}" type="datetimeFigureOut">
              <a:rPr lang="en-AU" smtClean="0"/>
              <a:t>11/05/2016</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A1F663-E223-4A23-97D8-ADF328B8DCC4}" type="slidenum">
              <a:rPr lang="en-AU" smtClean="0"/>
              <a:t>‹#›</a:t>
            </a:fld>
            <a:endParaRPr lang="en-AU"/>
          </a:p>
        </p:txBody>
      </p:sp>
    </p:spTree>
    <p:extLst>
      <p:ext uri="{BB962C8B-B14F-4D97-AF65-F5344CB8AC3E}">
        <p14:creationId xmlns:p14="http://schemas.microsoft.com/office/powerpoint/2010/main" val="3256953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A9E10EB2-F3A7-4B60-8EF6-7FC9D9D15255}" type="datetime1">
              <a:rPr lang="en-US" smtClean="0"/>
              <a:t>5/11/2016</a:t>
            </a:fld>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p:txBody>
          <a:bodyPr/>
          <a:lstStyle/>
          <a:p>
            <a:r>
              <a:rPr lang="en-AU" smtClean="0"/>
              <a:t>Dr. John Worthington www.jweducation.com (c)</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C23EF2-A72E-4AC5-8AB9-BFC5A5A66742}" type="datetime1">
              <a:rPr lang="en-US" smtClean="0"/>
              <a:t>5/11/2016</a:t>
            </a:fld>
            <a:endParaRPr lang="en-US"/>
          </a:p>
        </p:txBody>
      </p:sp>
      <p:sp>
        <p:nvSpPr>
          <p:cNvPr id="5" name="Footer Placeholder 4"/>
          <p:cNvSpPr>
            <a:spLocks noGrp="1"/>
          </p:cNvSpPr>
          <p:nvPr>
            <p:ph type="ftr" sz="quarter" idx="11"/>
          </p:nvPr>
        </p:nvSpPr>
        <p:spPr/>
        <p:txBody>
          <a:bodyPr/>
          <a:lstStyle/>
          <a:p>
            <a:r>
              <a:rPr lang="en-AU" smtClean="0"/>
              <a:t>Dr. John Worthington www.jweducation.com (c)</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1A92B-A2FC-46A6-B11D-4234FE21731B}" type="datetime1">
              <a:rPr lang="en-US" smtClean="0"/>
              <a:t>5/11/2016</a:t>
            </a:fld>
            <a:endParaRPr lang="en-US"/>
          </a:p>
        </p:txBody>
      </p:sp>
      <p:sp>
        <p:nvSpPr>
          <p:cNvPr id="5" name="Footer Placeholder 4"/>
          <p:cNvSpPr>
            <a:spLocks noGrp="1"/>
          </p:cNvSpPr>
          <p:nvPr>
            <p:ph type="ftr" sz="quarter" idx="11"/>
          </p:nvPr>
        </p:nvSpPr>
        <p:spPr/>
        <p:txBody>
          <a:bodyPr/>
          <a:lstStyle/>
          <a:p>
            <a:r>
              <a:rPr lang="en-AU" smtClean="0"/>
              <a:t>Dr. John Worthington www.jweducation.com (c)</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3CA2AAE3-2B0B-4B0B-AC60-E83419270613}" type="datetime1">
              <a:rPr lang="en-US" smtClean="0"/>
              <a:t>5/11/2016</a:t>
            </a:fld>
            <a:endParaRPr lang="en-US"/>
          </a:p>
        </p:txBody>
      </p:sp>
      <p:sp>
        <p:nvSpPr>
          <p:cNvPr id="5" name="Footer Placeholder 4"/>
          <p:cNvSpPr>
            <a:spLocks noGrp="1"/>
          </p:cNvSpPr>
          <p:nvPr>
            <p:ph type="ftr" sz="quarter" idx="11"/>
          </p:nvPr>
        </p:nvSpPr>
        <p:spPr/>
        <p:txBody>
          <a:bodyPr/>
          <a:lstStyle/>
          <a:p>
            <a:r>
              <a:rPr lang="en-AU" smtClean="0"/>
              <a:t>Dr. John Worthington www.jweducation.com (c)</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88E5F8-05A7-4904-B5D0-31853DE519E1}" type="datetime1">
              <a:rPr lang="en-US" smtClean="0"/>
              <a:t>5/11/2016</a:t>
            </a:fld>
            <a:endParaRPr lang="en-US"/>
          </a:p>
        </p:txBody>
      </p:sp>
      <p:sp>
        <p:nvSpPr>
          <p:cNvPr id="5" name="Footer Placeholder 4"/>
          <p:cNvSpPr>
            <a:spLocks noGrp="1"/>
          </p:cNvSpPr>
          <p:nvPr>
            <p:ph type="ftr" sz="quarter" idx="11"/>
          </p:nvPr>
        </p:nvSpPr>
        <p:spPr/>
        <p:txBody>
          <a:bodyPr/>
          <a:lstStyle/>
          <a:p>
            <a:r>
              <a:rPr lang="en-AU" smtClean="0"/>
              <a:t>Dr. John Worthington www.jweducation.com (c)</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43D6560D-BFE5-420B-A72E-934A3CC737A7}" type="datetime1">
              <a:rPr lang="en-US" smtClean="0"/>
              <a:t>5/11/2016</a:t>
            </a:fld>
            <a:endParaRPr lang="en-US"/>
          </a:p>
        </p:txBody>
      </p:sp>
      <p:sp>
        <p:nvSpPr>
          <p:cNvPr id="6" name="Footer Placeholder 5"/>
          <p:cNvSpPr>
            <a:spLocks noGrp="1"/>
          </p:cNvSpPr>
          <p:nvPr>
            <p:ph type="ftr" sz="quarter" idx="11"/>
          </p:nvPr>
        </p:nvSpPr>
        <p:spPr/>
        <p:txBody>
          <a:bodyPr/>
          <a:lstStyle/>
          <a:p>
            <a:r>
              <a:rPr lang="en-AU" smtClean="0"/>
              <a:t>Dr. John Worthington www.jweducation.com (c)</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DCCBDB50-527E-477D-9128-0DB3AFC88480}" type="datetime1">
              <a:rPr lang="en-US" smtClean="0"/>
              <a:t>5/11/2016</a:t>
            </a:fld>
            <a:endParaRPr lang="en-US"/>
          </a:p>
        </p:txBody>
      </p:sp>
      <p:sp>
        <p:nvSpPr>
          <p:cNvPr id="8" name="Footer Placeholder 7"/>
          <p:cNvSpPr>
            <a:spLocks noGrp="1"/>
          </p:cNvSpPr>
          <p:nvPr>
            <p:ph type="ftr" sz="quarter" idx="11"/>
          </p:nvPr>
        </p:nvSpPr>
        <p:spPr/>
        <p:txBody>
          <a:bodyPr/>
          <a:lstStyle/>
          <a:p>
            <a:r>
              <a:rPr lang="en-AU" smtClean="0"/>
              <a:t>Dr. John Worthington www.jweducation.com (c)</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A812465-C37D-4B8B-AC2F-624A6723D844}" type="datetime1">
              <a:rPr lang="en-US" smtClean="0"/>
              <a:t>5/11/2016</a:t>
            </a:fld>
            <a:endParaRPr lang="en-US"/>
          </a:p>
        </p:txBody>
      </p:sp>
      <p:sp>
        <p:nvSpPr>
          <p:cNvPr id="4" name="Footer Placeholder 3"/>
          <p:cNvSpPr>
            <a:spLocks noGrp="1"/>
          </p:cNvSpPr>
          <p:nvPr>
            <p:ph type="ftr" sz="quarter" idx="11"/>
          </p:nvPr>
        </p:nvSpPr>
        <p:spPr/>
        <p:txBody>
          <a:bodyPr/>
          <a:lstStyle/>
          <a:p>
            <a:r>
              <a:rPr lang="en-AU" smtClean="0"/>
              <a:t>Dr. John Worthington www.jweducation.com (c)</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E3AFB4-8C14-46D8-B27D-754D40EEBD23}" type="datetime1">
              <a:rPr lang="en-US" smtClean="0"/>
              <a:t>5/11/2016</a:t>
            </a:fld>
            <a:endParaRPr lang="en-US"/>
          </a:p>
        </p:txBody>
      </p:sp>
      <p:sp>
        <p:nvSpPr>
          <p:cNvPr id="3" name="Footer Placeholder 2"/>
          <p:cNvSpPr>
            <a:spLocks noGrp="1"/>
          </p:cNvSpPr>
          <p:nvPr>
            <p:ph type="ftr" sz="quarter" idx="11"/>
          </p:nvPr>
        </p:nvSpPr>
        <p:spPr/>
        <p:txBody>
          <a:bodyPr/>
          <a:lstStyle/>
          <a:p>
            <a:r>
              <a:rPr lang="en-AU" smtClean="0"/>
              <a:t>Dr. John Worthington www.jweducation.com (c)</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1B797A-45B5-44D5-A1AA-628B0A2B4179}" type="datetime1">
              <a:rPr lang="en-US" smtClean="0"/>
              <a:t>5/11/2016</a:t>
            </a:fld>
            <a:endParaRPr lang="en-US"/>
          </a:p>
        </p:txBody>
      </p:sp>
      <p:sp>
        <p:nvSpPr>
          <p:cNvPr id="6" name="Footer Placeholder 5"/>
          <p:cNvSpPr>
            <a:spLocks noGrp="1"/>
          </p:cNvSpPr>
          <p:nvPr>
            <p:ph type="ftr" sz="quarter" idx="11"/>
          </p:nvPr>
        </p:nvSpPr>
        <p:spPr/>
        <p:txBody>
          <a:bodyPr/>
          <a:lstStyle/>
          <a:p>
            <a:r>
              <a:rPr lang="en-AU" smtClean="0"/>
              <a:t>Dr. John Worthington www.jweducation.com (c)</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13691-D2C1-4411-AFC9-8176FE53B7DE}" type="datetime1">
              <a:rPr lang="en-US" smtClean="0"/>
              <a:t>5/11/2016</a:t>
            </a:fld>
            <a:endParaRPr lang="en-US"/>
          </a:p>
        </p:txBody>
      </p:sp>
      <p:sp>
        <p:nvSpPr>
          <p:cNvPr id="6" name="Footer Placeholder 5"/>
          <p:cNvSpPr>
            <a:spLocks noGrp="1"/>
          </p:cNvSpPr>
          <p:nvPr>
            <p:ph type="ftr" sz="quarter" idx="11"/>
          </p:nvPr>
        </p:nvSpPr>
        <p:spPr/>
        <p:txBody>
          <a:bodyPr/>
          <a:lstStyle/>
          <a:p>
            <a:r>
              <a:rPr lang="en-AU" smtClean="0"/>
              <a:t>Dr. John Worthington www.jweducation.com (c)</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118EA73-7EFF-4EF0-891B-6CF84FFE9418}" type="datetime1">
              <a:rPr lang="en-US" smtClean="0"/>
              <a:t>5/11/2016</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AU" smtClean="0"/>
              <a:t>Dr. John Worthington www.jweducation.com (c)</a:t>
            </a:r>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dx.doi.org/10.1093/brain/awl072" TargetMode="External"/><Relationship Id="rId2" Type="http://schemas.openxmlformats.org/officeDocument/2006/relationships/hyperlink" Target="http://www.behavior-consultant.com/ABC%20-%202%20page%20form.pdf"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psychcentral.com/lib/author/mari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3631893"/>
          </a:xfrm>
        </p:spPr>
        <p:txBody>
          <a:bodyPr/>
          <a:lstStyle/>
          <a:p>
            <a:r>
              <a:rPr lang="en-AU" sz="3200" b="1" dirty="0" smtClean="0">
                <a:solidFill>
                  <a:schemeClr val="tx1"/>
                </a:solidFill>
                <a:effectLst/>
                <a:latin typeface="Times New Roman" panose="02020603050405020304" pitchFamily="18" charset="0"/>
                <a:cs typeface="Times New Roman" panose="02020603050405020304" pitchFamily="18" charset="0"/>
              </a:rPr>
              <a:t>Understanding </a:t>
            </a:r>
            <a:r>
              <a:rPr lang="en-AU" sz="3200" b="1" dirty="0">
                <a:solidFill>
                  <a:schemeClr val="tx1"/>
                </a:solidFill>
                <a:effectLst/>
                <a:latin typeface="Times New Roman" panose="02020603050405020304" pitchFamily="18" charset="0"/>
                <a:cs typeface="Times New Roman" panose="02020603050405020304" pitchFamily="18" charset="0"/>
              </a:rPr>
              <a:t>the Educational, Cognitive &amp; Learning Needs Of Gifted &amp; Talented Persons with Autism </a:t>
            </a:r>
            <a:r>
              <a:rPr lang="en-AU" dirty="0">
                <a:solidFill>
                  <a:schemeClr val="tx1"/>
                </a:solidFill>
                <a:effectLst/>
              </a:rPr>
              <a:t/>
            </a:r>
            <a:br>
              <a:rPr lang="en-AU" dirty="0">
                <a:solidFill>
                  <a:schemeClr val="tx1"/>
                </a:solidFill>
                <a:effectLst/>
              </a:rPr>
            </a:br>
            <a:endParaRPr lang="fr-FR" dirty="0">
              <a:solidFill>
                <a:schemeClr val="tx1"/>
              </a:solidFill>
            </a:endParaRPr>
          </a:p>
        </p:txBody>
      </p:sp>
      <p:sp>
        <p:nvSpPr>
          <p:cNvPr id="3" name="Subtitle 2"/>
          <p:cNvSpPr>
            <a:spLocks noGrp="1"/>
          </p:cNvSpPr>
          <p:nvPr>
            <p:ph type="subTitle" idx="1"/>
          </p:nvPr>
        </p:nvSpPr>
        <p:spPr>
          <a:xfrm>
            <a:off x="1371600" y="4343400"/>
            <a:ext cx="6400800" cy="1219200"/>
          </a:xfrm>
        </p:spPr>
        <p:txBody>
          <a:bodyPr/>
          <a:lstStyle/>
          <a:p>
            <a:r>
              <a:rPr lang="en-AU" b="1" dirty="0">
                <a:solidFill>
                  <a:schemeClr val="tx1"/>
                </a:solidFill>
                <a:latin typeface="Times New Roman" panose="02020603050405020304" pitchFamily="18" charset="0"/>
                <a:cs typeface="Times New Roman" panose="02020603050405020304" pitchFamily="18" charset="0"/>
              </a:rPr>
              <a:t>Dr. John Worthington MAPS MSPS</a:t>
            </a:r>
          </a:p>
          <a:p>
            <a:r>
              <a:rPr lang="en-AU" b="1" dirty="0">
                <a:solidFill>
                  <a:schemeClr val="tx1"/>
                </a:solidFill>
                <a:latin typeface="Times New Roman" panose="02020603050405020304" pitchFamily="18" charset="0"/>
                <a:cs typeface="Times New Roman" panose="02020603050405020304" pitchFamily="18" charset="0"/>
              </a:rPr>
              <a:t>Educational Consultant and Psychologist</a:t>
            </a:r>
          </a:p>
          <a:p>
            <a:endParaRPr lang="fr-FR" dirty="0"/>
          </a:p>
        </p:txBody>
      </p:sp>
      <p:pic>
        <p:nvPicPr>
          <p:cNvPr id="4" name="Picture 3" descr="AES_ No Backgrd.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663953" y="355018"/>
            <a:ext cx="1979917" cy="1116999"/>
          </a:xfrm>
          <a:prstGeom prst="rect">
            <a:avLst/>
          </a:prstGeom>
        </p:spPr>
      </p:pic>
      <p:sp>
        <p:nvSpPr>
          <p:cNvPr id="6" name="Footer Placeholder 5"/>
          <p:cNvSpPr>
            <a:spLocks noGrp="1"/>
          </p:cNvSpPr>
          <p:nvPr>
            <p:ph type="ftr" sz="quarter" idx="12"/>
          </p:nvPr>
        </p:nvSpPr>
        <p:spPr/>
        <p:txBody>
          <a:bodyPr/>
          <a:lstStyle/>
          <a:p>
            <a:r>
              <a:rPr lang="en-AU" smtClean="0"/>
              <a:t>Dr. John Worthington www.jweducation.com (c)</a:t>
            </a:r>
            <a:endParaRPr lang="en-US" dirty="0"/>
          </a:p>
        </p:txBody>
      </p:sp>
    </p:spTree>
    <p:extLst>
      <p:ext uri="{BB962C8B-B14F-4D97-AF65-F5344CB8AC3E}">
        <p14:creationId xmlns:p14="http://schemas.microsoft.com/office/powerpoint/2010/main" val="2814614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fr-FR" sz="3200" b="1" dirty="0" smtClean="0">
                <a:solidFill>
                  <a:schemeClr val="tx1"/>
                </a:solidFill>
                <a:latin typeface="Times New Roman" panose="02020603050405020304" pitchFamily="18" charset="0"/>
                <a:cs typeface="Times New Roman" panose="02020603050405020304" pitchFamily="18" charset="0"/>
              </a:rPr>
              <a:t>The Relevance of an </a:t>
            </a:r>
            <a:r>
              <a:rPr lang="fr-FR" sz="3200" b="1" dirty="0" err="1" smtClean="0">
                <a:solidFill>
                  <a:schemeClr val="tx1"/>
                </a:solidFill>
                <a:latin typeface="Times New Roman" panose="02020603050405020304" pitchFamily="18" charset="0"/>
                <a:cs typeface="Times New Roman" panose="02020603050405020304" pitchFamily="18" charset="0"/>
              </a:rPr>
              <a:t>Uneven</a:t>
            </a:r>
            <a:r>
              <a:rPr lang="fr-FR" sz="3200" b="1" dirty="0" smtClean="0">
                <a:solidFill>
                  <a:schemeClr val="tx1"/>
                </a:solidFill>
                <a:latin typeface="Times New Roman" panose="02020603050405020304" pitchFamily="18" charset="0"/>
                <a:cs typeface="Times New Roman" panose="02020603050405020304" pitchFamily="18" charset="0"/>
              </a:rPr>
              <a:t> </a:t>
            </a:r>
            <a:r>
              <a:rPr lang="fr-FR" sz="3200" b="1" dirty="0">
                <a:solidFill>
                  <a:schemeClr val="tx1"/>
                </a:solidFill>
                <a:latin typeface="Times New Roman" panose="02020603050405020304" pitchFamily="18" charset="0"/>
                <a:cs typeface="Times New Roman" panose="02020603050405020304" pitchFamily="18" charset="0"/>
              </a:rPr>
              <a:t>Cognitive Profile and Learning Gaps and </a:t>
            </a:r>
            <a:r>
              <a:rPr lang="fr-FR" sz="3200" b="1" dirty="0" err="1">
                <a:solidFill>
                  <a:schemeClr val="tx1"/>
                </a:solidFill>
                <a:latin typeface="Times New Roman" panose="02020603050405020304" pitchFamily="18" charset="0"/>
                <a:cs typeface="Times New Roman" panose="02020603050405020304" pitchFamily="18" charset="0"/>
              </a:rPr>
              <a:t>Delay</a:t>
            </a:r>
            <a:r>
              <a:rPr lang="fr-FR" sz="3200" dirty="0" err="1">
                <a:solidFill>
                  <a:schemeClr val="tx1"/>
                </a:solidFill>
                <a:latin typeface="Times New Roman" panose="02020603050405020304" pitchFamily="18" charset="0"/>
                <a:cs typeface="Times New Roman" panose="02020603050405020304" pitchFamily="18" charset="0"/>
              </a:rPr>
              <a:t>s</a:t>
            </a:r>
            <a:endParaRPr lang="fr-FR" sz="3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2324559"/>
            <a:ext cx="8229600" cy="3801604"/>
          </a:xfrm>
        </p:spPr>
        <p:txBody>
          <a:bodyPr>
            <a:normAutofit/>
          </a:bodyPr>
          <a:lstStyle/>
          <a:p>
            <a:r>
              <a:rPr lang="en-AU" dirty="0">
                <a:solidFill>
                  <a:schemeClr val="tx1"/>
                </a:solidFill>
                <a:latin typeface="Times New Roman" panose="02020603050405020304" pitchFamily="18" charset="0"/>
                <a:cs typeface="Times New Roman" panose="02020603050405020304" pitchFamily="18" charset="0"/>
              </a:rPr>
              <a:t>Autism is a complex persistent disorder which causes significant </a:t>
            </a:r>
            <a:r>
              <a:rPr lang="en-AU" dirty="0" smtClean="0">
                <a:solidFill>
                  <a:schemeClr val="tx1"/>
                </a:solidFill>
                <a:latin typeface="Times New Roman" panose="02020603050405020304" pitchFamily="18" charset="0"/>
                <a:cs typeface="Times New Roman" panose="02020603050405020304" pitchFamily="18" charset="0"/>
              </a:rPr>
              <a:t>impairment, however specific difficulties can be </a:t>
            </a:r>
            <a:r>
              <a:rPr lang="en-AU" dirty="0">
                <a:solidFill>
                  <a:schemeClr val="tx1"/>
                </a:solidFill>
                <a:latin typeface="Times New Roman" panose="02020603050405020304" pitchFamily="18" charset="0"/>
                <a:cs typeface="Times New Roman" panose="02020603050405020304" pitchFamily="18" charset="0"/>
              </a:rPr>
              <a:t>masked by learned or other compensatory strategies. </a:t>
            </a:r>
            <a:endParaRPr lang="en-AU" dirty="0" smtClean="0">
              <a:solidFill>
                <a:schemeClr val="tx1"/>
              </a:solidFill>
              <a:latin typeface="Times New Roman" panose="02020603050405020304" pitchFamily="18" charset="0"/>
              <a:cs typeface="Times New Roman" panose="02020603050405020304" pitchFamily="18" charset="0"/>
            </a:endParaRPr>
          </a:p>
          <a:p>
            <a:r>
              <a:rPr lang="en-AU" dirty="0" smtClean="0">
                <a:solidFill>
                  <a:schemeClr val="tx1"/>
                </a:solidFill>
                <a:latin typeface="Times New Roman" panose="02020603050405020304" pitchFamily="18" charset="0"/>
                <a:cs typeface="Times New Roman" panose="02020603050405020304" pitchFamily="18" charset="0"/>
              </a:rPr>
              <a:t>The </a:t>
            </a:r>
            <a:r>
              <a:rPr lang="en-AU" dirty="0">
                <a:solidFill>
                  <a:schemeClr val="tx1"/>
                </a:solidFill>
                <a:latin typeface="Times New Roman" panose="02020603050405020304" pitchFamily="18" charset="0"/>
                <a:cs typeface="Times New Roman" panose="02020603050405020304" pitchFamily="18" charset="0"/>
              </a:rPr>
              <a:t>features which </a:t>
            </a:r>
            <a:r>
              <a:rPr lang="en-AU" dirty="0" smtClean="0">
                <a:solidFill>
                  <a:schemeClr val="tx1"/>
                </a:solidFill>
                <a:latin typeface="Times New Roman" panose="02020603050405020304" pitchFamily="18" charset="0"/>
                <a:cs typeface="Times New Roman" panose="02020603050405020304" pitchFamily="18" charset="0"/>
              </a:rPr>
              <a:t>will impact on learning include; </a:t>
            </a:r>
            <a:r>
              <a:rPr lang="en-AU" dirty="0">
                <a:solidFill>
                  <a:schemeClr val="tx1"/>
                </a:solidFill>
                <a:latin typeface="Times New Roman" panose="02020603050405020304" pitchFamily="18" charset="0"/>
                <a:cs typeface="Times New Roman" panose="02020603050405020304" pitchFamily="18" charset="0"/>
              </a:rPr>
              <a:t>difficulties </a:t>
            </a:r>
            <a:r>
              <a:rPr lang="en-AU" dirty="0" smtClean="0">
                <a:solidFill>
                  <a:schemeClr val="tx1"/>
                </a:solidFill>
                <a:latin typeface="Times New Roman" panose="02020603050405020304" pitchFamily="18" charset="0"/>
                <a:cs typeface="Times New Roman" panose="02020603050405020304" pitchFamily="18" charset="0"/>
              </a:rPr>
              <a:t>with </a:t>
            </a:r>
            <a:r>
              <a:rPr lang="en-AU" dirty="0">
                <a:solidFill>
                  <a:schemeClr val="tx1"/>
                </a:solidFill>
                <a:latin typeface="Times New Roman" panose="02020603050405020304" pitchFamily="18" charset="0"/>
                <a:cs typeface="Times New Roman" panose="02020603050405020304" pitchFamily="18" charset="0"/>
              </a:rPr>
              <a:t>social communication, sensory sensitivities, interactions and reciprocity, non-verbal communication and establishing and maintaining relationships. Also present can be </a:t>
            </a:r>
            <a:r>
              <a:rPr lang="en-AU" dirty="0" smtClean="0">
                <a:solidFill>
                  <a:schemeClr val="tx1"/>
                </a:solidFill>
                <a:latin typeface="Times New Roman" panose="02020603050405020304" pitchFamily="18" charset="0"/>
                <a:cs typeface="Times New Roman" panose="02020603050405020304" pitchFamily="18" charset="0"/>
              </a:rPr>
              <a:t>barriers related to repetitive </a:t>
            </a:r>
            <a:r>
              <a:rPr lang="en-AU" dirty="0">
                <a:solidFill>
                  <a:schemeClr val="tx1"/>
                </a:solidFill>
                <a:latin typeface="Times New Roman" panose="02020603050405020304" pitchFamily="18" charset="0"/>
                <a:cs typeface="Times New Roman" panose="02020603050405020304" pitchFamily="18" charset="0"/>
              </a:rPr>
              <a:t>behaviours, restricted interests and difficulties with change and a desire for sameness. </a:t>
            </a:r>
            <a:endParaRPr lang="en-AU"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en-AU" dirty="0">
              <a:latin typeface="Times New Roman" panose="02020603050405020304" pitchFamily="18" charset="0"/>
              <a:cs typeface="Times New Roman" panose="02020603050405020304" pitchFamily="18" charset="0"/>
            </a:endParaRPr>
          </a:p>
          <a:p>
            <a:endParaRPr lang="fr-FR" dirty="0"/>
          </a:p>
        </p:txBody>
      </p:sp>
      <p:pic>
        <p:nvPicPr>
          <p:cNvPr id="4" name="Picture 3" descr="AES_ No Backgrd.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706883" y="908340"/>
            <a:ext cx="1979917" cy="1116999"/>
          </a:xfrm>
          <a:prstGeom prst="rect">
            <a:avLst/>
          </a:prstGeom>
        </p:spPr>
      </p:pic>
      <p:sp>
        <p:nvSpPr>
          <p:cNvPr id="6" name="Footer Placeholder 5"/>
          <p:cNvSpPr>
            <a:spLocks noGrp="1"/>
          </p:cNvSpPr>
          <p:nvPr>
            <p:ph type="ftr" sz="quarter" idx="11"/>
          </p:nvPr>
        </p:nvSpPr>
        <p:spPr/>
        <p:txBody>
          <a:bodyPr/>
          <a:lstStyle/>
          <a:p>
            <a:r>
              <a:rPr lang="en-AU" smtClean="0"/>
              <a:t>Dr. John Worthington www.jweducation.com (c)</a:t>
            </a:r>
            <a:endParaRPr lang="en-US"/>
          </a:p>
        </p:txBody>
      </p:sp>
    </p:spTree>
    <p:extLst>
      <p:ext uri="{BB962C8B-B14F-4D97-AF65-F5344CB8AC3E}">
        <p14:creationId xmlns:p14="http://schemas.microsoft.com/office/powerpoint/2010/main" val="3409970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6599"/>
            <a:ext cx="8229600" cy="969484"/>
          </a:xfrm>
        </p:spPr>
        <p:txBody>
          <a:bodyPr/>
          <a:lstStyle/>
          <a:p>
            <a:r>
              <a:rPr lang="en-AU" sz="3200" dirty="0">
                <a:solidFill>
                  <a:schemeClr val="tx1"/>
                </a:solidFill>
                <a:latin typeface="Times New Roman" panose="02020603050405020304" pitchFamily="18" charset="0"/>
                <a:cs typeface="Times New Roman" panose="02020603050405020304" pitchFamily="18" charset="0"/>
              </a:rPr>
              <a:t>Differentiated Learning Adjustments and Universal Design for </a:t>
            </a:r>
            <a:r>
              <a:rPr lang="en-AU" sz="3200" dirty="0" smtClean="0">
                <a:solidFill>
                  <a:schemeClr val="tx1"/>
                </a:solidFill>
                <a:latin typeface="Times New Roman" panose="02020603050405020304" pitchFamily="18" charset="0"/>
                <a:cs typeface="Times New Roman" panose="02020603050405020304" pitchFamily="18" charset="0"/>
              </a:rPr>
              <a:t>Learning</a:t>
            </a:r>
            <a:endParaRPr lang="en-AU" sz="3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783243"/>
            <a:ext cx="8229600" cy="4342920"/>
          </a:xfrm>
        </p:spPr>
        <p:txBody>
          <a:bodyPr>
            <a:normAutofit fontScale="92500" lnSpcReduction="20000"/>
          </a:bodyPr>
          <a:lstStyle/>
          <a:p>
            <a:r>
              <a:rPr lang="en-AU" dirty="0" smtClean="0">
                <a:solidFill>
                  <a:schemeClr val="tx1"/>
                </a:solidFill>
                <a:latin typeface="Times New Roman" panose="02020603050405020304" pitchFamily="18" charset="0"/>
                <a:cs typeface="Times New Roman" panose="02020603050405020304" pitchFamily="18" charset="0"/>
              </a:rPr>
              <a:t>Children on the spectrum will require individually considered adjustments such as: the opportunity to use alternatives to hand writing, verbal as well as written instructions (e.g. via iPad), modified seating, removal of distracting stimuli (e.g. a/c breeze, moving visual material, temperature, textures, noises) providing school break options (e.g. technology club). </a:t>
            </a:r>
          </a:p>
          <a:p>
            <a:r>
              <a:rPr lang="en-AU" dirty="0" smtClean="0">
                <a:solidFill>
                  <a:schemeClr val="tx1"/>
                </a:solidFill>
                <a:latin typeface="Times New Roman" panose="02020603050405020304" pitchFamily="18" charset="0"/>
                <a:cs typeface="Times New Roman" panose="02020603050405020304" pitchFamily="18" charset="0"/>
              </a:rPr>
              <a:t>Here</a:t>
            </a:r>
            <a:r>
              <a:rPr lang="en-AU" dirty="0" smtClean="0">
                <a:solidFill>
                  <a:schemeClr val="tx1"/>
                </a:solidFill>
                <a:latin typeface="Times New Roman" panose="02020603050405020304" pitchFamily="18" charset="0"/>
                <a:cs typeface="Times New Roman" panose="02020603050405020304" pitchFamily="18" charset="0"/>
              </a:rPr>
              <a:t> </a:t>
            </a:r>
            <a:r>
              <a:rPr lang="en-AU" dirty="0" smtClean="0">
                <a:solidFill>
                  <a:schemeClr val="tx1"/>
                </a:solidFill>
                <a:latin typeface="Times New Roman" panose="02020603050405020304" pitchFamily="18" charset="0"/>
                <a:cs typeface="Times New Roman" panose="02020603050405020304" pitchFamily="18" charset="0"/>
              </a:rPr>
              <a:t>teaching plans may need to use special interests to help maintain focus and expand to other learning such as: using an interest in ‘rocks’ in counting and as topics in reading and writing. </a:t>
            </a:r>
          </a:p>
          <a:p>
            <a:r>
              <a:rPr lang="en-AU" dirty="0" smtClean="0">
                <a:solidFill>
                  <a:schemeClr val="tx1"/>
                </a:solidFill>
                <a:latin typeface="Times New Roman" panose="02020603050405020304" pitchFamily="18" charset="0"/>
                <a:cs typeface="Times New Roman" panose="02020603050405020304" pitchFamily="18" charset="0"/>
              </a:rPr>
              <a:t>Meeting the learning needs of children on the spectrum is also likely to be of benefit to all children within the concept of a Universal </a:t>
            </a:r>
            <a:r>
              <a:rPr lang="en-AU" dirty="0">
                <a:solidFill>
                  <a:schemeClr val="tx1"/>
                </a:solidFill>
                <a:latin typeface="Times New Roman" panose="02020603050405020304" pitchFamily="18" charset="0"/>
                <a:cs typeface="Times New Roman" panose="02020603050405020304" pitchFamily="18" charset="0"/>
              </a:rPr>
              <a:t>D</a:t>
            </a:r>
            <a:r>
              <a:rPr lang="en-AU" dirty="0" smtClean="0">
                <a:solidFill>
                  <a:schemeClr val="tx1"/>
                </a:solidFill>
                <a:latin typeface="Times New Roman" panose="02020603050405020304" pitchFamily="18" charset="0"/>
                <a:cs typeface="Times New Roman" panose="02020603050405020304" pitchFamily="18" charset="0"/>
              </a:rPr>
              <a:t>esign. The need for consistency and structure, the need for clear supported instructions, the recognition of individual interests are but some examples. </a:t>
            </a:r>
            <a:endParaRPr lang="en-AU" dirty="0">
              <a:solidFill>
                <a:schemeClr val="tx1"/>
              </a:solidFill>
              <a:latin typeface="Times New Roman" panose="02020603050405020304" pitchFamily="18" charset="0"/>
              <a:cs typeface="Times New Roman" panose="02020603050405020304" pitchFamily="18" charset="0"/>
            </a:endParaRPr>
          </a:p>
          <a:p>
            <a:endParaRPr lang="en-AU" dirty="0" smtClean="0">
              <a:solidFill>
                <a:schemeClr val="tx1"/>
              </a:solidFill>
              <a:latin typeface="Times New Roman" panose="02020603050405020304" pitchFamily="18" charset="0"/>
              <a:cs typeface="Times New Roman" panose="02020603050405020304" pitchFamily="18" charset="0"/>
            </a:endParaRPr>
          </a:p>
        </p:txBody>
      </p:sp>
      <p:pic>
        <p:nvPicPr>
          <p:cNvPr id="4" name="Picture 3" descr="AES_ No Backgrd.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071577" y="666244"/>
            <a:ext cx="1979917" cy="1116999"/>
          </a:xfrm>
          <a:prstGeom prst="rect">
            <a:avLst/>
          </a:prstGeom>
        </p:spPr>
      </p:pic>
      <p:sp>
        <p:nvSpPr>
          <p:cNvPr id="6" name="Footer Placeholder 5"/>
          <p:cNvSpPr>
            <a:spLocks noGrp="1"/>
          </p:cNvSpPr>
          <p:nvPr>
            <p:ph type="ftr" sz="quarter" idx="11"/>
          </p:nvPr>
        </p:nvSpPr>
        <p:spPr/>
        <p:txBody>
          <a:bodyPr/>
          <a:lstStyle/>
          <a:p>
            <a:r>
              <a:rPr lang="en-AU" smtClean="0"/>
              <a:t>Dr. John Worthington www.jweducation.com (c)</a:t>
            </a:r>
            <a:endParaRPr lang="en-US"/>
          </a:p>
        </p:txBody>
      </p:sp>
    </p:spTree>
    <p:extLst>
      <p:ext uri="{BB962C8B-B14F-4D97-AF65-F5344CB8AC3E}">
        <p14:creationId xmlns:p14="http://schemas.microsoft.com/office/powerpoint/2010/main" val="273827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806766"/>
          </a:xfrm>
        </p:spPr>
        <p:txBody>
          <a:bodyPr/>
          <a:lstStyle/>
          <a:p>
            <a:pPr algn="l"/>
            <a:r>
              <a:rPr lang="fr-FR" sz="3200" dirty="0" smtClean="0">
                <a:solidFill>
                  <a:schemeClr val="tx1"/>
                </a:solidFill>
              </a:rPr>
              <a:t>ASD and the Possible Positive </a:t>
            </a:r>
            <a:br>
              <a:rPr lang="fr-FR" sz="3200" dirty="0" smtClean="0">
                <a:solidFill>
                  <a:schemeClr val="tx1"/>
                </a:solidFill>
              </a:rPr>
            </a:br>
            <a:r>
              <a:rPr lang="fr-FR" sz="3200" dirty="0" smtClean="0">
                <a:solidFill>
                  <a:schemeClr val="tx1"/>
                </a:solidFill>
              </a:rPr>
              <a:t>Impacts on Learning</a:t>
            </a:r>
            <a:endParaRPr lang="fr-FR" sz="3200" dirty="0">
              <a:solidFill>
                <a:schemeClr val="tx1"/>
              </a:solidFill>
            </a:endParaRPr>
          </a:p>
        </p:txBody>
      </p:sp>
      <p:sp>
        <p:nvSpPr>
          <p:cNvPr id="3" name="Content Placeholder 2"/>
          <p:cNvSpPr>
            <a:spLocks noGrp="1"/>
          </p:cNvSpPr>
          <p:nvPr>
            <p:ph idx="1"/>
          </p:nvPr>
        </p:nvSpPr>
        <p:spPr>
          <a:xfrm>
            <a:off x="457200" y="2214390"/>
            <a:ext cx="8229600" cy="3911774"/>
          </a:xfrm>
        </p:spPr>
        <p:txBody>
          <a:bodyPr/>
          <a:lstStyle/>
          <a:p>
            <a:r>
              <a:rPr lang="fr-FR" dirty="0" err="1" smtClean="0">
                <a:solidFill>
                  <a:schemeClr val="tx1"/>
                </a:solidFill>
                <a:latin typeface="Times New Roman" panose="02020603050405020304" pitchFamily="18" charset="0"/>
                <a:cs typeface="Times New Roman" panose="02020603050405020304" pitchFamily="18" charset="0"/>
              </a:rPr>
              <a:t>Individuals</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with</a:t>
            </a:r>
            <a:r>
              <a:rPr lang="fr-FR" dirty="0" smtClean="0">
                <a:solidFill>
                  <a:schemeClr val="tx1"/>
                </a:solidFill>
                <a:latin typeface="Times New Roman" panose="02020603050405020304" pitchFamily="18" charset="0"/>
                <a:cs typeface="Times New Roman" panose="02020603050405020304" pitchFamily="18" charset="0"/>
              </a:rPr>
              <a:t> ASD </a:t>
            </a:r>
            <a:r>
              <a:rPr lang="fr-FR" dirty="0" err="1" smtClean="0">
                <a:solidFill>
                  <a:schemeClr val="tx1"/>
                </a:solidFill>
                <a:latin typeface="Times New Roman" panose="02020603050405020304" pitchFamily="18" charset="0"/>
                <a:cs typeface="Times New Roman" panose="02020603050405020304" pitchFamily="18" charset="0"/>
              </a:rPr>
              <a:t>can</a:t>
            </a:r>
            <a:r>
              <a:rPr lang="fr-FR" dirty="0" smtClean="0">
                <a:solidFill>
                  <a:schemeClr val="tx1"/>
                </a:solidFill>
                <a:latin typeface="Times New Roman" panose="02020603050405020304" pitchFamily="18" charset="0"/>
                <a:cs typeface="Times New Roman" panose="02020603050405020304" pitchFamily="18" charset="0"/>
              </a:rPr>
              <a:t> have the </a:t>
            </a:r>
            <a:r>
              <a:rPr lang="fr-FR" dirty="0" err="1" smtClean="0">
                <a:solidFill>
                  <a:schemeClr val="tx1"/>
                </a:solidFill>
                <a:latin typeface="Times New Roman" panose="02020603050405020304" pitchFamily="18" charset="0"/>
                <a:cs typeface="Times New Roman" panose="02020603050405020304" pitchFamily="18" charset="0"/>
              </a:rPr>
              <a:t>capacity</a:t>
            </a:r>
            <a:r>
              <a:rPr lang="fr-FR" dirty="0" smtClean="0">
                <a:solidFill>
                  <a:schemeClr val="tx1"/>
                </a:solidFill>
                <a:latin typeface="Times New Roman" panose="02020603050405020304" pitchFamily="18" charset="0"/>
                <a:cs typeface="Times New Roman" panose="02020603050405020304" pitchFamily="18" charset="0"/>
              </a:rPr>
              <a:t> to </a:t>
            </a:r>
            <a:r>
              <a:rPr lang="fr-FR" dirty="0" err="1" smtClean="0">
                <a:solidFill>
                  <a:schemeClr val="tx1"/>
                </a:solidFill>
                <a:latin typeface="Times New Roman" panose="02020603050405020304" pitchFamily="18" charset="0"/>
                <a:cs typeface="Times New Roman" panose="02020603050405020304" pitchFamily="18" charset="0"/>
              </a:rPr>
              <a:t>be</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very</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focused</a:t>
            </a:r>
            <a:r>
              <a:rPr lang="fr-FR" dirty="0" smtClean="0">
                <a:solidFill>
                  <a:schemeClr val="tx1"/>
                </a:solidFill>
                <a:latin typeface="Times New Roman" panose="02020603050405020304" pitchFamily="18" charset="0"/>
                <a:cs typeface="Times New Roman" panose="02020603050405020304" pitchFamily="18" charset="0"/>
              </a:rPr>
              <a:t> and attentive to </a:t>
            </a:r>
            <a:r>
              <a:rPr lang="fr-FR" dirty="0" err="1" smtClean="0">
                <a:solidFill>
                  <a:schemeClr val="tx1"/>
                </a:solidFill>
                <a:latin typeface="Times New Roman" panose="02020603050405020304" pitchFamily="18" charset="0"/>
                <a:cs typeface="Times New Roman" panose="02020603050405020304" pitchFamily="18" charset="0"/>
              </a:rPr>
              <a:t>particular</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interests</a:t>
            </a:r>
            <a:r>
              <a:rPr lang="fr-FR" dirty="0" smtClean="0">
                <a:solidFill>
                  <a:schemeClr val="tx1"/>
                </a:solidFill>
                <a:latin typeface="Times New Roman" panose="02020603050405020304" pitchFamily="18" charset="0"/>
                <a:cs typeface="Times New Roman" panose="02020603050405020304" pitchFamily="18" charset="0"/>
              </a:rPr>
              <a:t>. </a:t>
            </a:r>
          </a:p>
          <a:p>
            <a:r>
              <a:rPr lang="fr-FR" dirty="0" err="1" smtClean="0">
                <a:solidFill>
                  <a:schemeClr val="tx1"/>
                </a:solidFill>
                <a:latin typeface="Times New Roman" panose="02020603050405020304" pitchFamily="18" charset="0"/>
                <a:cs typeface="Times New Roman" panose="02020603050405020304" pitchFamily="18" charset="0"/>
              </a:rPr>
              <a:t>Individuals</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with</a:t>
            </a:r>
            <a:r>
              <a:rPr lang="fr-FR" dirty="0" smtClean="0">
                <a:solidFill>
                  <a:schemeClr val="tx1"/>
                </a:solidFill>
                <a:latin typeface="Times New Roman" panose="02020603050405020304" pitchFamily="18" charset="0"/>
                <a:cs typeface="Times New Roman" panose="02020603050405020304" pitchFamily="18" charset="0"/>
              </a:rPr>
              <a:t> ASD </a:t>
            </a:r>
            <a:r>
              <a:rPr lang="fr-FR" dirty="0" err="1" smtClean="0">
                <a:solidFill>
                  <a:schemeClr val="tx1"/>
                </a:solidFill>
                <a:latin typeface="Times New Roman" panose="02020603050405020304" pitchFamily="18" charset="0"/>
                <a:cs typeface="Times New Roman" panose="02020603050405020304" pitchFamily="18" charset="0"/>
              </a:rPr>
              <a:t>can</a:t>
            </a:r>
            <a:r>
              <a:rPr lang="fr-FR" dirty="0" smtClean="0">
                <a:solidFill>
                  <a:schemeClr val="tx1"/>
                </a:solidFill>
                <a:latin typeface="Times New Roman" panose="02020603050405020304" pitchFamily="18" charset="0"/>
                <a:cs typeface="Times New Roman" panose="02020603050405020304" pitchFamily="18" charset="0"/>
              </a:rPr>
              <a:t> have the </a:t>
            </a:r>
            <a:r>
              <a:rPr lang="fr-FR" dirty="0" err="1" smtClean="0">
                <a:solidFill>
                  <a:schemeClr val="tx1"/>
                </a:solidFill>
                <a:latin typeface="Times New Roman" panose="02020603050405020304" pitchFamily="18" charset="0"/>
                <a:cs typeface="Times New Roman" panose="02020603050405020304" pitchFamily="18" charset="0"/>
              </a:rPr>
              <a:t>capacity</a:t>
            </a:r>
            <a:r>
              <a:rPr lang="fr-FR" dirty="0" smtClean="0">
                <a:solidFill>
                  <a:schemeClr val="tx1"/>
                </a:solidFill>
                <a:latin typeface="Times New Roman" panose="02020603050405020304" pitchFamily="18" charset="0"/>
                <a:cs typeface="Times New Roman" panose="02020603050405020304" pitchFamily="18" charset="0"/>
              </a:rPr>
              <a:t> to focus on </a:t>
            </a:r>
            <a:r>
              <a:rPr lang="fr-FR" dirty="0" err="1" smtClean="0">
                <a:solidFill>
                  <a:schemeClr val="tx1"/>
                </a:solidFill>
                <a:latin typeface="Times New Roman" panose="02020603050405020304" pitchFamily="18" charset="0"/>
                <a:cs typeface="Times New Roman" panose="02020603050405020304" pitchFamily="18" charset="0"/>
              </a:rPr>
              <a:t>detail</a:t>
            </a:r>
            <a:r>
              <a:rPr lang="fr-FR" dirty="0" smtClean="0">
                <a:solidFill>
                  <a:schemeClr val="tx1"/>
                </a:solidFill>
                <a:latin typeface="Times New Roman" panose="02020603050405020304" pitchFamily="18" charset="0"/>
                <a:cs typeface="Times New Roman" panose="02020603050405020304" pitchFamily="18" charset="0"/>
              </a:rPr>
              <a:t> for </a:t>
            </a:r>
            <a:r>
              <a:rPr lang="fr-FR" dirty="0" err="1" smtClean="0">
                <a:solidFill>
                  <a:schemeClr val="tx1"/>
                </a:solidFill>
                <a:latin typeface="Times New Roman" panose="02020603050405020304" pitchFamily="18" charset="0"/>
                <a:cs typeface="Times New Roman" panose="02020603050405020304" pitchFamily="18" charset="0"/>
              </a:rPr>
              <a:t>extended</a:t>
            </a:r>
            <a:r>
              <a:rPr lang="fr-FR" dirty="0" smtClean="0">
                <a:solidFill>
                  <a:schemeClr val="tx1"/>
                </a:solidFill>
                <a:latin typeface="Times New Roman" panose="02020603050405020304" pitchFamily="18" charset="0"/>
                <a:cs typeface="Times New Roman" panose="02020603050405020304" pitchFamily="18" charset="0"/>
              </a:rPr>
              <a:t> times.</a:t>
            </a:r>
          </a:p>
          <a:p>
            <a:r>
              <a:rPr lang="fr-FR" dirty="0" err="1" smtClean="0">
                <a:solidFill>
                  <a:schemeClr val="tx1"/>
                </a:solidFill>
                <a:latin typeface="Times New Roman" panose="02020603050405020304" pitchFamily="18" charset="0"/>
                <a:cs typeface="Times New Roman" panose="02020603050405020304" pitchFamily="18" charset="0"/>
              </a:rPr>
              <a:t>Often</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individuals</a:t>
            </a:r>
            <a:r>
              <a:rPr lang="fr-FR" dirty="0" smtClean="0">
                <a:solidFill>
                  <a:schemeClr val="tx1"/>
                </a:solidFill>
                <a:latin typeface="Times New Roman" panose="02020603050405020304" pitchFamily="18" charset="0"/>
                <a:cs typeface="Times New Roman" panose="02020603050405020304" pitchFamily="18" charset="0"/>
              </a:rPr>
              <a:t> have </a:t>
            </a:r>
            <a:r>
              <a:rPr lang="fr-FR" dirty="0" err="1" smtClean="0">
                <a:solidFill>
                  <a:schemeClr val="tx1"/>
                </a:solidFill>
                <a:latin typeface="Times New Roman" panose="02020603050405020304" pitchFamily="18" charset="0"/>
                <a:cs typeface="Times New Roman" panose="02020603050405020304" pitchFamily="18" charset="0"/>
              </a:rPr>
              <a:t>very</a:t>
            </a:r>
            <a:r>
              <a:rPr lang="fr-FR" dirty="0" smtClean="0">
                <a:solidFill>
                  <a:schemeClr val="tx1"/>
                </a:solidFill>
                <a:latin typeface="Times New Roman" panose="02020603050405020304" pitchFamily="18" charset="0"/>
                <a:cs typeface="Times New Roman" panose="02020603050405020304" pitchFamily="18" charset="0"/>
              </a:rPr>
              <a:t> good pattern recognition </a:t>
            </a:r>
            <a:r>
              <a:rPr lang="fr-FR" dirty="0" err="1" smtClean="0">
                <a:solidFill>
                  <a:schemeClr val="tx1"/>
                </a:solidFill>
                <a:latin typeface="Times New Roman" panose="02020603050405020304" pitchFamily="18" charset="0"/>
                <a:cs typeface="Times New Roman" panose="02020603050405020304" pitchFamily="18" charset="0"/>
              </a:rPr>
              <a:t>skills</a:t>
            </a:r>
            <a:r>
              <a:rPr lang="fr-FR" dirty="0" smtClean="0">
                <a:solidFill>
                  <a:schemeClr val="tx1"/>
                </a:solidFill>
                <a:latin typeface="Times New Roman" panose="02020603050405020304" pitchFamily="18" charset="0"/>
                <a:cs typeface="Times New Roman" panose="02020603050405020304" pitchFamily="18" charset="0"/>
              </a:rPr>
              <a:t>.</a:t>
            </a:r>
          </a:p>
          <a:p>
            <a:r>
              <a:rPr lang="fr-FR" dirty="0" err="1" smtClean="0">
                <a:solidFill>
                  <a:schemeClr val="tx1"/>
                </a:solidFill>
                <a:latin typeface="Times New Roman" panose="02020603050405020304" pitchFamily="18" charset="0"/>
                <a:cs typeface="Times New Roman" panose="02020603050405020304" pitchFamily="18" charset="0"/>
              </a:rPr>
              <a:t>Individuals</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with</a:t>
            </a:r>
            <a:r>
              <a:rPr lang="fr-FR" dirty="0" smtClean="0">
                <a:solidFill>
                  <a:schemeClr val="tx1"/>
                </a:solidFill>
                <a:latin typeface="Times New Roman" panose="02020603050405020304" pitchFamily="18" charset="0"/>
                <a:cs typeface="Times New Roman" panose="02020603050405020304" pitchFamily="18" charset="0"/>
              </a:rPr>
              <a:t> ASD </a:t>
            </a:r>
            <a:r>
              <a:rPr lang="fr-FR" dirty="0" err="1" smtClean="0">
                <a:solidFill>
                  <a:schemeClr val="tx1"/>
                </a:solidFill>
                <a:latin typeface="Times New Roman" panose="02020603050405020304" pitchFamily="18" charset="0"/>
                <a:cs typeface="Times New Roman" panose="02020603050405020304" pitchFamily="18" charset="0"/>
              </a:rPr>
              <a:t>can</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be</a:t>
            </a:r>
            <a:r>
              <a:rPr lang="fr-FR" dirty="0" smtClean="0">
                <a:solidFill>
                  <a:schemeClr val="tx1"/>
                </a:solidFill>
                <a:latin typeface="Times New Roman" panose="02020603050405020304" pitchFamily="18" charset="0"/>
                <a:cs typeface="Times New Roman" panose="02020603050405020304" pitchFamily="18" charset="0"/>
              </a:rPr>
              <a:t> sensitive to and </a:t>
            </a:r>
            <a:r>
              <a:rPr lang="fr-FR" dirty="0" err="1" smtClean="0">
                <a:solidFill>
                  <a:schemeClr val="tx1"/>
                </a:solidFill>
                <a:latin typeface="Times New Roman" panose="02020603050405020304" pitchFamily="18" charset="0"/>
                <a:cs typeface="Times New Roman" panose="02020603050405020304" pitchFamily="18" charset="0"/>
              </a:rPr>
              <a:t>identify</a:t>
            </a:r>
            <a:r>
              <a:rPr lang="fr-FR" dirty="0" smtClean="0">
                <a:solidFill>
                  <a:schemeClr val="tx1"/>
                </a:solidFill>
                <a:latin typeface="Times New Roman" panose="02020603050405020304" pitchFamily="18" charset="0"/>
                <a:cs typeface="Times New Roman" panose="02020603050405020304" pitchFamily="18" charset="0"/>
              </a:rPr>
              <a:t> anomalies in information </a:t>
            </a:r>
            <a:r>
              <a:rPr lang="fr-FR" dirty="0" err="1" smtClean="0">
                <a:solidFill>
                  <a:schemeClr val="tx1"/>
                </a:solidFill>
                <a:latin typeface="Times New Roman" panose="02020603050405020304" pitchFamily="18" charset="0"/>
                <a:cs typeface="Times New Roman" panose="02020603050405020304" pitchFamily="18" charset="0"/>
              </a:rPr>
              <a:t>which</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would</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otherwise</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be</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hidden</a:t>
            </a:r>
            <a:r>
              <a:rPr lang="fr-FR" dirty="0" smtClean="0">
                <a:solidFill>
                  <a:schemeClr val="tx1"/>
                </a:solidFill>
                <a:latin typeface="Times New Roman" panose="02020603050405020304" pitchFamily="18" charset="0"/>
                <a:cs typeface="Times New Roman" panose="02020603050405020304" pitchFamily="18" charset="0"/>
              </a:rPr>
              <a:t>.</a:t>
            </a:r>
          </a:p>
          <a:p>
            <a:r>
              <a:rPr lang="fr-FR" dirty="0" err="1" smtClean="0">
                <a:solidFill>
                  <a:schemeClr val="tx1"/>
                </a:solidFill>
                <a:latin typeface="Times New Roman" panose="02020603050405020304" pitchFamily="18" charset="0"/>
                <a:cs typeface="Times New Roman" panose="02020603050405020304" pitchFamily="18" charset="0"/>
              </a:rPr>
              <a:t>They</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may</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be</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less</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distracted</a:t>
            </a:r>
            <a:r>
              <a:rPr lang="fr-FR" dirty="0" smtClean="0">
                <a:solidFill>
                  <a:schemeClr val="tx1"/>
                </a:solidFill>
                <a:latin typeface="Times New Roman" panose="02020603050405020304" pitchFamily="18" charset="0"/>
                <a:cs typeface="Times New Roman" panose="02020603050405020304" pitchFamily="18" charset="0"/>
              </a:rPr>
              <a:t> by the social </a:t>
            </a:r>
            <a:r>
              <a:rPr lang="fr-FR" dirty="0" err="1" smtClean="0">
                <a:solidFill>
                  <a:schemeClr val="tx1"/>
                </a:solidFill>
                <a:latin typeface="Times New Roman" panose="02020603050405020304" pitchFamily="18" charset="0"/>
                <a:cs typeface="Times New Roman" panose="02020603050405020304" pitchFamily="18" charset="0"/>
              </a:rPr>
              <a:t>environment</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around</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them</a:t>
            </a:r>
            <a:r>
              <a:rPr lang="fr-FR" dirty="0" smtClean="0">
                <a:solidFill>
                  <a:schemeClr val="tx1"/>
                </a:solidFill>
                <a:latin typeface="Times New Roman" panose="02020603050405020304" pitchFamily="18" charset="0"/>
                <a:cs typeface="Times New Roman" panose="02020603050405020304" pitchFamily="18" charset="0"/>
              </a:rPr>
              <a:t> versus the </a:t>
            </a:r>
            <a:r>
              <a:rPr lang="fr-FR" dirty="0" err="1" smtClean="0">
                <a:solidFill>
                  <a:schemeClr val="tx1"/>
                </a:solidFill>
                <a:latin typeface="Times New Roman" panose="02020603050405020304" pitchFamily="18" charset="0"/>
                <a:cs typeface="Times New Roman" panose="02020603050405020304" pitchFamily="18" charset="0"/>
              </a:rPr>
              <a:t>task</a:t>
            </a:r>
            <a:r>
              <a:rPr lang="fr-FR" dirty="0" smtClean="0">
                <a:solidFill>
                  <a:schemeClr val="tx1"/>
                </a:solidFill>
                <a:latin typeface="Times New Roman" panose="02020603050405020304" pitchFamily="18" charset="0"/>
                <a:cs typeface="Times New Roman" panose="02020603050405020304" pitchFamily="18" charset="0"/>
              </a:rPr>
              <a:t> of </a:t>
            </a:r>
            <a:r>
              <a:rPr lang="fr-FR" dirty="0" err="1" smtClean="0">
                <a:solidFill>
                  <a:schemeClr val="tx1"/>
                </a:solidFill>
                <a:latin typeface="Times New Roman" panose="02020603050405020304" pitchFamily="18" charset="0"/>
                <a:cs typeface="Times New Roman" panose="02020603050405020304" pitchFamily="18" charset="0"/>
              </a:rPr>
              <a:t>interest</a:t>
            </a:r>
            <a:r>
              <a:rPr lang="fr-FR" dirty="0" smtClean="0">
                <a:solidFill>
                  <a:schemeClr val="tx1"/>
                </a:solidFill>
                <a:latin typeface="Times New Roman" panose="02020603050405020304" pitchFamily="18" charset="0"/>
                <a:cs typeface="Times New Roman" panose="02020603050405020304" pitchFamily="18" charset="0"/>
              </a:rPr>
              <a:t>.</a:t>
            </a:r>
          </a:p>
          <a:p>
            <a:endParaRPr lang="fr-FR" dirty="0">
              <a:solidFill>
                <a:schemeClr val="tx1"/>
              </a:solidFill>
              <a:latin typeface="Times New Roman" panose="02020603050405020304" pitchFamily="18" charset="0"/>
              <a:cs typeface="Times New Roman" panose="02020603050405020304" pitchFamily="18" charset="0"/>
            </a:endParaRPr>
          </a:p>
          <a:p>
            <a:endParaRPr lang="fr-FR" dirty="0"/>
          </a:p>
        </p:txBody>
      </p:sp>
      <p:pic>
        <p:nvPicPr>
          <p:cNvPr id="4" name="Picture 3" descr="AES_ No Backgrd.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663953" y="355018"/>
            <a:ext cx="1979917" cy="1116999"/>
          </a:xfrm>
          <a:prstGeom prst="rect">
            <a:avLst/>
          </a:prstGeom>
        </p:spPr>
      </p:pic>
      <p:sp>
        <p:nvSpPr>
          <p:cNvPr id="6" name="Footer Placeholder 5"/>
          <p:cNvSpPr>
            <a:spLocks noGrp="1"/>
          </p:cNvSpPr>
          <p:nvPr>
            <p:ph type="ftr" sz="quarter" idx="11"/>
          </p:nvPr>
        </p:nvSpPr>
        <p:spPr/>
        <p:txBody>
          <a:bodyPr/>
          <a:lstStyle/>
          <a:p>
            <a:r>
              <a:rPr lang="en-AU" smtClean="0"/>
              <a:t>Dr. John Worthington www.jweducation.com (c)</a:t>
            </a:r>
            <a:endParaRPr lang="en-US"/>
          </a:p>
        </p:txBody>
      </p:sp>
    </p:spTree>
    <p:extLst>
      <p:ext uri="{BB962C8B-B14F-4D97-AF65-F5344CB8AC3E}">
        <p14:creationId xmlns:p14="http://schemas.microsoft.com/office/powerpoint/2010/main" val="2048305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sz="3200" dirty="0" smtClean="0">
                <a:solidFill>
                  <a:schemeClr val="tx1"/>
                </a:solidFill>
                <a:latin typeface="Times New Roman" panose="02020603050405020304" pitchFamily="18" charset="0"/>
                <a:cs typeface="Times New Roman" panose="02020603050405020304" pitchFamily="18" charset="0"/>
              </a:rPr>
              <a:t>Using Positive Characteristics to Inform Education  and Learning Needs </a:t>
            </a:r>
            <a:endParaRPr lang="en-AU" sz="3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65418"/>
            <a:ext cx="8229600" cy="4231262"/>
          </a:xfrm>
        </p:spPr>
        <p:txBody>
          <a:bodyPr>
            <a:noAutofit/>
          </a:bodyPr>
          <a:lstStyle/>
          <a:p>
            <a:r>
              <a:rPr lang="en-AU" dirty="0" smtClean="0">
                <a:solidFill>
                  <a:schemeClr val="tx1"/>
                </a:solidFill>
                <a:latin typeface="Times New Roman" panose="02020603050405020304" pitchFamily="18" charset="0"/>
                <a:cs typeface="Times New Roman" panose="02020603050405020304" pitchFamily="18" charset="0"/>
              </a:rPr>
              <a:t>All students with ASD have strengths and interests, these specific learning characteristics and be used to inform the teaching and learning process. </a:t>
            </a:r>
          </a:p>
          <a:p>
            <a:r>
              <a:rPr lang="en-AU" dirty="0" smtClean="0">
                <a:solidFill>
                  <a:schemeClr val="tx1"/>
                </a:solidFill>
                <a:latin typeface="Times New Roman" panose="02020603050405020304" pitchFamily="18" charset="0"/>
                <a:cs typeface="Times New Roman" panose="02020603050405020304" pitchFamily="18" charset="0"/>
              </a:rPr>
              <a:t>Individuals who have ASD and also happen to be gifted or talented bring additional strengths and opportunities to the learning process. </a:t>
            </a:r>
          </a:p>
          <a:p>
            <a:r>
              <a:rPr lang="en-AU" dirty="0" smtClean="0">
                <a:solidFill>
                  <a:schemeClr val="tx1"/>
                </a:solidFill>
                <a:latin typeface="Times New Roman" panose="02020603050405020304" pitchFamily="18" charset="0"/>
                <a:cs typeface="Times New Roman" panose="02020603050405020304" pitchFamily="18" charset="0"/>
              </a:rPr>
              <a:t>Through a metacognitive approach these individual can be given regular and real opportunities to help inform the learning experience.</a:t>
            </a:r>
          </a:p>
          <a:p>
            <a:r>
              <a:rPr lang="en-AU" dirty="0" smtClean="0">
                <a:solidFill>
                  <a:schemeClr val="tx1"/>
                </a:solidFill>
                <a:latin typeface="Times New Roman" panose="02020603050405020304" pitchFamily="18" charset="0"/>
                <a:cs typeface="Times New Roman" panose="02020603050405020304" pitchFamily="18" charset="0"/>
              </a:rPr>
              <a:t>It is important to acknowledge that while these individuals may be very capable, their ability to learn and participate may also be impacted by their particular difficulties.</a:t>
            </a:r>
            <a:endParaRPr lang="en-AU" dirty="0">
              <a:solidFill>
                <a:schemeClr val="tx1"/>
              </a:solidFill>
              <a:latin typeface="Times New Roman" panose="02020603050405020304" pitchFamily="18" charset="0"/>
              <a:cs typeface="Times New Roman" panose="02020603050405020304" pitchFamily="18" charset="0"/>
            </a:endParaRPr>
          </a:p>
        </p:txBody>
      </p:sp>
      <p:pic>
        <p:nvPicPr>
          <p:cNvPr id="4" name="Picture 3" descr="AES_ No Backgrd.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921712" y="548419"/>
            <a:ext cx="1979917" cy="1116999"/>
          </a:xfrm>
          <a:prstGeom prst="rect">
            <a:avLst/>
          </a:prstGeom>
        </p:spPr>
      </p:pic>
      <p:sp>
        <p:nvSpPr>
          <p:cNvPr id="6" name="Footer Placeholder 5"/>
          <p:cNvSpPr>
            <a:spLocks noGrp="1"/>
          </p:cNvSpPr>
          <p:nvPr>
            <p:ph type="ftr" sz="quarter" idx="11"/>
          </p:nvPr>
        </p:nvSpPr>
        <p:spPr/>
        <p:txBody>
          <a:bodyPr/>
          <a:lstStyle/>
          <a:p>
            <a:r>
              <a:rPr lang="en-AU" smtClean="0"/>
              <a:t>Dr. John Worthington www.jweducation.com (c)</a:t>
            </a:r>
            <a:endParaRPr lang="en-US"/>
          </a:p>
        </p:txBody>
      </p:sp>
    </p:spTree>
    <p:extLst>
      <p:ext uri="{BB962C8B-B14F-4D97-AF65-F5344CB8AC3E}">
        <p14:creationId xmlns:p14="http://schemas.microsoft.com/office/powerpoint/2010/main" val="2641563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1498295"/>
          </a:xfrm>
        </p:spPr>
        <p:txBody>
          <a:bodyPr/>
          <a:lstStyle/>
          <a:p>
            <a:pPr algn="l"/>
            <a:r>
              <a:rPr lang="fr-FR" sz="3200" dirty="0"/>
              <a:t>ASD </a:t>
            </a:r>
            <a:r>
              <a:rPr lang="fr-FR" sz="3200" dirty="0" smtClean="0"/>
              <a:t>and Possible </a:t>
            </a:r>
            <a:r>
              <a:rPr lang="fr-FR" sz="3200" dirty="0" err="1" smtClean="0"/>
              <a:t>Negative</a:t>
            </a:r>
            <a:r>
              <a:rPr lang="fr-FR" sz="3200" dirty="0" smtClean="0"/>
              <a:t> Impacts </a:t>
            </a:r>
            <a:br>
              <a:rPr lang="fr-FR" sz="3200" dirty="0" smtClean="0"/>
            </a:br>
            <a:r>
              <a:rPr lang="fr-FR" sz="3200" dirty="0" smtClean="0"/>
              <a:t>on </a:t>
            </a:r>
            <a:r>
              <a:rPr lang="fr-FR" sz="3200" dirty="0"/>
              <a:t>Learning</a:t>
            </a:r>
          </a:p>
        </p:txBody>
      </p:sp>
      <p:sp>
        <p:nvSpPr>
          <p:cNvPr id="3" name="Content Placeholder 2"/>
          <p:cNvSpPr>
            <a:spLocks noGrp="1"/>
          </p:cNvSpPr>
          <p:nvPr>
            <p:ph idx="1"/>
          </p:nvPr>
        </p:nvSpPr>
        <p:spPr>
          <a:xfrm>
            <a:off x="457200" y="1830671"/>
            <a:ext cx="8229600" cy="4460745"/>
          </a:xfrm>
        </p:spPr>
        <p:txBody>
          <a:bodyPr>
            <a:normAutofit/>
          </a:bodyPr>
          <a:lstStyle/>
          <a:p>
            <a:r>
              <a:rPr lang="fr-FR" dirty="0" smtClean="0">
                <a:solidFill>
                  <a:schemeClr val="tx1"/>
                </a:solidFill>
                <a:latin typeface="Times New Roman" panose="02020603050405020304" pitchFamily="18" charset="0"/>
                <a:cs typeface="Times New Roman" panose="02020603050405020304" pitchFamily="18" charset="0"/>
              </a:rPr>
              <a:t>The </a:t>
            </a:r>
            <a:r>
              <a:rPr lang="fr-FR" dirty="0" err="1" smtClean="0">
                <a:solidFill>
                  <a:schemeClr val="tx1"/>
                </a:solidFill>
                <a:latin typeface="Times New Roman" panose="02020603050405020304" pitchFamily="18" charset="0"/>
                <a:cs typeface="Times New Roman" panose="02020603050405020304" pitchFamily="18" charset="0"/>
              </a:rPr>
              <a:t>characteristics</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leading</a:t>
            </a:r>
            <a:r>
              <a:rPr lang="fr-FR" dirty="0" smtClean="0">
                <a:solidFill>
                  <a:schemeClr val="tx1"/>
                </a:solidFill>
                <a:latin typeface="Times New Roman" panose="02020603050405020304" pitchFamily="18" charset="0"/>
                <a:cs typeface="Times New Roman" panose="02020603050405020304" pitchFamily="18" charset="0"/>
              </a:rPr>
              <a:t> to a </a:t>
            </a:r>
            <a:r>
              <a:rPr lang="fr-FR" dirty="0" err="1" smtClean="0">
                <a:solidFill>
                  <a:schemeClr val="tx1"/>
                </a:solidFill>
                <a:latin typeface="Times New Roman" panose="02020603050405020304" pitchFamily="18" charset="0"/>
                <a:cs typeface="Times New Roman" panose="02020603050405020304" pitchFamily="18" charset="0"/>
              </a:rPr>
              <a:t>diagnosis</a:t>
            </a:r>
            <a:r>
              <a:rPr lang="fr-FR" dirty="0" smtClean="0">
                <a:solidFill>
                  <a:schemeClr val="tx1"/>
                </a:solidFill>
                <a:latin typeface="Times New Roman" panose="02020603050405020304" pitchFamily="18" charset="0"/>
                <a:cs typeface="Times New Roman" panose="02020603050405020304" pitchFamily="18" charset="0"/>
              </a:rPr>
              <a:t> of ASD </a:t>
            </a:r>
            <a:r>
              <a:rPr lang="fr-FR" dirty="0" err="1" smtClean="0">
                <a:solidFill>
                  <a:schemeClr val="tx1"/>
                </a:solidFill>
                <a:latin typeface="Times New Roman" panose="02020603050405020304" pitchFamily="18" charset="0"/>
                <a:cs typeface="Times New Roman" panose="02020603050405020304" pitchFamily="18" charset="0"/>
              </a:rPr>
              <a:t>will</a:t>
            </a:r>
            <a:r>
              <a:rPr lang="fr-FR" dirty="0" smtClean="0">
                <a:solidFill>
                  <a:schemeClr val="tx1"/>
                </a:solidFill>
                <a:latin typeface="Times New Roman" panose="02020603050405020304" pitchFamily="18" charset="0"/>
                <a:cs typeface="Times New Roman" panose="02020603050405020304" pitchFamily="18" charset="0"/>
              </a:rPr>
              <a:t> show </a:t>
            </a:r>
            <a:r>
              <a:rPr lang="fr-FR" dirty="0" err="1" smtClean="0">
                <a:solidFill>
                  <a:schemeClr val="tx1"/>
                </a:solidFill>
                <a:latin typeface="Times New Roman" panose="02020603050405020304" pitchFamily="18" charset="0"/>
                <a:cs typeface="Times New Roman" panose="02020603050405020304" pitchFamily="18" charset="0"/>
              </a:rPr>
              <a:t>where</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learning</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may</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be</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impacted</a:t>
            </a:r>
            <a:r>
              <a:rPr lang="fr-FR" dirty="0" smtClean="0">
                <a:solidFill>
                  <a:schemeClr val="tx1"/>
                </a:solidFill>
                <a:latin typeface="Times New Roman" panose="02020603050405020304" pitchFamily="18" charset="0"/>
                <a:cs typeface="Times New Roman" panose="02020603050405020304" pitchFamily="18" charset="0"/>
              </a:rPr>
              <a:t>:</a:t>
            </a:r>
          </a:p>
          <a:p>
            <a:r>
              <a:rPr lang="en-AU" sz="2200" dirty="0" smtClean="0">
                <a:solidFill>
                  <a:schemeClr val="tx1"/>
                </a:solidFill>
                <a:latin typeface="Times New Roman" panose="02020603050405020304" pitchFamily="18" charset="0"/>
                <a:cs typeface="Times New Roman" panose="02020603050405020304" pitchFamily="18" charset="0"/>
              </a:rPr>
              <a:t>Social communication</a:t>
            </a:r>
          </a:p>
          <a:p>
            <a:r>
              <a:rPr lang="en-AU" sz="2200" dirty="0" smtClean="0">
                <a:solidFill>
                  <a:schemeClr val="tx1"/>
                </a:solidFill>
                <a:latin typeface="Times New Roman" panose="02020603050405020304" pitchFamily="18" charset="0"/>
                <a:cs typeface="Times New Roman" panose="02020603050405020304" pitchFamily="18" charset="0"/>
              </a:rPr>
              <a:t>Sensory sensitivities</a:t>
            </a:r>
          </a:p>
          <a:p>
            <a:r>
              <a:rPr lang="en-AU" sz="2200" dirty="0" smtClean="0">
                <a:solidFill>
                  <a:schemeClr val="tx1"/>
                </a:solidFill>
                <a:latin typeface="Times New Roman" panose="02020603050405020304" pitchFamily="18" charset="0"/>
                <a:cs typeface="Times New Roman" panose="02020603050405020304" pitchFamily="18" charset="0"/>
              </a:rPr>
              <a:t>Difficulties with interactions </a:t>
            </a:r>
            <a:r>
              <a:rPr lang="en-AU" sz="2200" dirty="0">
                <a:solidFill>
                  <a:schemeClr val="tx1"/>
                </a:solidFill>
                <a:latin typeface="Times New Roman" panose="02020603050405020304" pitchFamily="18" charset="0"/>
                <a:cs typeface="Times New Roman" panose="02020603050405020304" pitchFamily="18" charset="0"/>
              </a:rPr>
              <a:t>and </a:t>
            </a:r>
            <a:r>
              <a:rPr lang="en-AU" sz="2200" dirty="0" smtClean="0">
                <a:solidFill>
                  <a:schemeClr val="tx1"/>
                </a:solidFill>
                <a:latin typeface="Times New Roman" panose="02020603050405020304" pitchFamily="18" charset="0"/>
                <a:cs typeface="Times New Roman" panose="02020603050405020304" pitchFamily="18" charset="0"/>
              </a:rPr>
              <a:t>reciprocity</a:t>
            </a:r>
          </a:p>
          <a:p>
            <a:r>
              <a:rPr lang="en-AU" sz="2200" dirty="0" smtClean="0">
                <a:solidFill>
                  <a:schemeClr val="tx1"/>
                </a:solidFill>
                <a:latin typeface="Times New Roman" panose="02020603050405020304" pitchFamily="18" charset="0"/>
                <a:cs typeface="Times New Roman" panose="02020603050405020304" pitchFamily="18" charset="0"/>
              </a:rPr>
              <a:t>Difficulties with non-verbal </a:t>
            </a:r>
            <a:r>
              <a:rPr lang="en-AU" sz="2200" dirty="0">
                <a:solidFill>
                  <a:schemeClr val="tx1"/>
                </a:solidFill>
                <a:latin typeface="Times New Roman" panose="02020603050405020304" pitchFamily="18" charset="0"/>
                <a:cs typeface="Times New Roman" panose="02020603050405020304" pitchFamily="18" charset="0"/>
              </a:rPr>
              <a:t>communication </a:t>
            </a:r>
            <a:endParaRPr lang="en-AU" sz="2200" dirty="0" smtClean="0">
              <a:solidFill>
                <a:schemeClr val="tx1"/>
              </a:solidFill>
              <a:latin typeface="Times New Roman" panose="02020603050405020304" pitchFamily="18" charset="0"/>
              <a:cs typeface="Times New Roman" panose="02020603050405020304" pitchFamily="18" charset="0"/>
            </a:endParaRPr>
          </a:p>
          <a:p>
            <a:r>
              <a:rPr lang="en-AU" sz="2200" dirty="0" smtClean="0">
                <a:solidFill>
                  <a:schemeClr val="tx1"/>
                </a:solidFill>
                <a:latin typeface="Times New Roman" panose="02020603050405020304" pitchFamily="18" charset="0"/>
                <a:cs typeface="Times New Roman" panose="02020603050405020304" pitchFamily="18" charset="0"/>
              </a:rPr>
              <a:t>Establishing </a:t>
            </a:r>
            <a:r>
              <a:rPr lang="en-AU" sz="2200" dirty="0">
                <a:solidFill>
                  <a:schemeClr val="tx1"/>
                </a:solidFill>
                <a:latin typeface="Times New Roman" panose="02020603050405020304" pitchFamily="18" charset="0"/>
                <a:cs typeface="Times New Roman" panose="02020603050405020304" pitchFamily="18" charset="0"/>
              </a:rPr>
              <a:t>and maintaining </a:t>
            </a:r>
            <a:r>
              <a:rPr lang="en-AU" sz="2200" dirty="0" smtClean="0">
                <a:solidFill>
                  <a:schemeClr val="tx1"/>
                </a:solidFill>
                <a:latin typeface="Times New Roman" panose="02020603050405020304" pitchFamily="18" charset="0"/>
                <a:cs typeface="Times New Roman" panose="02020603050405020304" pitchFamily="18" charset="0"/>
              </a:rPr>
              <a:t>relationships</a:t>
            </a:r>
          </a:p>
          <a:p>
            <a:r>
              <a:rPr lang="en-AU" sz="2200" dirty="0" smtClean="0">
                <a:solidFill>
                  <a:schemeClr val="tx1"/>
                </a:solidFill>
                <a:latin typeface="Times New Roman" panose="02020603050405020304" pitchFamily="18" charset="0"/>
                <a:cs typeface="Times New Roman" panose="02020603050405020304" pitchFamily="18" charset="0"/>
              </a:rPr>
              <a:t>Repetitive behaviours</a:t>
            </a:r>
          </a:p>
          <a:p>
            <a:r>
              <a:rPr lang="en-AU" sz="2200" dirty="0" smtClean="0">
                <a:solidFill>
                  <a:schemeClr val="tx1"/>
                </a:solidFill>
                <a:latin typeface="Times New Roman" panose="02020603050405020304" pitchFamily="18" charset="0"/>
                <a:cs typeface="Times New Roman" panose="02020603050405020304" pitchFamily="18" charset="0"/>
              </a:rPr>
              <a:t>Restricted interests</a:t>
            </a:r>
          </a:p>
          <a:p>
            <a:r>
              <a:rPr lang="en-AU" sz="2200" dirty="0" smtClean="0">
                <a:solidFill>
                  <a:schemeClr val="tx1"/>
                </a:solidFill>
                <a:latin typeface="Times New Roman" panose="02020603050405020304" pitchFamily="18" charset="0"/>
                <a:cs typeface="Times New Roman" panose="02020603050405020304" pitchFamily="18" charset="0"/>
              </a:rPr>
              <a:t>Difficulties </a:t>
            </a:r>
            <a:r>
              <a:rPr lang="en-AU" sz="2200" dirty="0">
                <a:solidFill>
                  <a:schemeClr val="tx1"/>
                </a:solidFill>
                <a:latin typeface="Times New Roman" panose="02020603050405020304" pitchFamily="18" charset="0"/>
                <a:cs typeface="Times New Roman" panose="02020603050405020304" pitchFamily="18" charset="0"/>
              </a:rPr>
              <a:t>with change and a desire for sameness</a:t>
            </a:r>
            <a:endParaRPr lang="fr-FR" sz="2200" dirty="0" smtClean="0">
              <a:solidFill>
                <a:schemeClr val="tx1"/>
              </a:solidFill>
              <a:latin typeface="Times New Roman" panose="02020603050405020304" pitchFamily="18" charset="0"/>
              <a:cs typeface="Times New Roman" panose="02020603050405020304" pitchFamily="18" charset="0"/>
            </a:endParaRPr>
          </a:p>
          <a:p>
            <a:endParaRPr lang="fr-FR" sz="2200" dirty="0"/>
          </a:p>
        </p:txBody>
      </p:sp>
      <p:pic>
        <p:nvPicPr>
          <p:cNvPr id="4" name="Picture 3" descr="AES_ No Backgrd.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921712" y="548419"/>
            <a:ext cx="1979917" cy="1116999"/>
          </a:xfrm>
          <a:prstGeom prst="rect">
            <a:avLst/>
          </a:prstGeom>
        </p:spPr>
      </p:pic>
      <p:sp>
        <p:nvSpPr>
          <p:cNvPr id="6" name="Footer Placeholder 5"/>
          <p:cNvSpPr>
            <a:spLocks noGrp="1"/>
          </p:cNvSpPr>
          <p:nvPr>
            <p:ph type="ftr" sz="quarter" idx="11"/>
          </p:nvPr>
        </p:nvSpPr>
        <p:spPr/>
        <p:txBody>
          <a:bodyPr/>
          <a:lstStyle/>
          <a:p>
            <a:r>
              <a:rPr lang="en-AU" smtClean="0"/>
              <a:t>Dr. John Worthington www.jweducation.com (c)</a:t>
            </a:r>
            <a:endParaRPr lang="en-US"/>
          </a:p>
        </p:txBody>
      </p:sp>
    </p:spTree>
    <p:extLst>
      <p:ext uri="{BB962C8B-B14F-4D97-AF65-F5344CB8AC3E}">
        <p14:creationId xmlns:p14="http://schemas.microsoft.com/office/powerpoint/2010/main" val="2292731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49986"/>
            <a:ext cx="8229600" cy="4176177"/>
          </a:xfrm>
        </p:spPr>
        <p:txBody>
          <a:bodyPr/>
          <a:lstStyle/>
          <a:p>
            <a:r>
              <a:rPr lang="fr-FR" dirty="0" err="1" smtClean="0">
                <a:solidFill>
                  <a:schemeClr val="tx1"/>
                </a:solidFill>
                <a:latin typeface="Times New Roman" panose="02020603050405020304" pitchFamily="18" charset="0"/>
                <a:cs typeface="Times New Roman" panose="02020603050405020304" pitchFamily="18" charset="0"/>
              </a:rPr>
              <a:t>Respecting</a:t>
            </a:r>
            <a:r>
              <a:rPr lang="fr-FR" dirty="0" smtClean="0">
                <a:solidFill>
                  <a:schemeClr val="tx1"/>
                </a:solidFill>
                <a:latin typeface="Times New Roman" panose="02020603050405020304" pitchFamily="18" charset="0"/>
                <a:cs typeface="Times New Roman" panose="02020603050405020304" pitchFamily="18" charset="0"/>
              </a:rPr>
              <a:t> the </a:t>
            </a:r>
            <a:r>
              <a:rPr lang="fr-FR" dirty="0" err="1" smtClean="0">
                <a:solidFill>
                  <a:schemeClr val="tx1"/>
                </a:solidFill>
                <a:latin typeface="Times New Roman" panose="02020603050405020304" pitchFamily="18" charset="0"/>
                <a:cs typeface="Times New Roman" panose="02020603050405020304" pitchFamily="18" charset="0"/>
              </a:rPr>
              <a:t>learner</a:t>
            </a:r>
            <a:r>
              <a:rPr lang="fr-FR" dirty="0" smtClean="0">
                <a:solidFill>
                  <a:schemeClr val="tx1"/>
                </a:solidFill>
                <a:latin typeface="Times New Roman" panose="02020603050405020304" pitchFamily="18" charset="0"/>
                <a:cs typeface="Times New Roman" panose="02020603050405020304" pitchFamily="18" charset="0"/>
              </a:rPr>
              <a:t> and </a:t>
            </a:r>
            <a:r>
              <a:rPr lang="fr-FR" dirty="0" err="1" smtClean="0">
                <a:solidFill>
                  <a:schemeClr val="tx1"/>
                </a:solidFill>
                <a:latin typeface="Times New Roman" panose="02020603050405020304" pitchFamily="18" charset="0"/>
                <a:cs typeface="Times New Roman" panose="02020603050405020304" pitchFamily="18" charset="0"/>
              </a:rPr>
              <a:t>their</a:t>
            </a:r>
            <a:r>
              <a:rPr lang="fr-FR" dirty="0" smtClean="0">
                <a:solidFill>
                  <a:schemeClr val="tx1"/>
                </a:solidFill>
                <a:latin typeface="Times New Roman" panose="02020603050405020304" pitchFamily="18" charset="0"/>
                <a:cs typeface="Times New Roman" panose="02020603050405020304" pitchFamily="18" charset="0"/>
              </a:rPr>
              <a:t> input.</a:t>
            </a:r>
          </a:p>
          <a:p>
            <a:r>
              <a:rPr lang="fr-FR" dirty="0" err="1" smtClean="0">
                <a:solidFill>
                  <a:schemeClr val="tx1"/>
                </a:solidFill>
                <a:latin typeface="Times New Roman" panose="02020603050405020304" pitchFamily="18" charset="0"/>
                <a:cs typeface="Times New Roman" panose="02020603050405020304" pitchFamily="18" charset="0"/>
              </a:rPr>
              <a:t>Adjusting</a:t>
            </a:r>
            <a:r>
              <a:rPr lang="fr-FR" dirty="0" smtClean="0">
                <a:solidFill>
                  <a:schemeClr val="tx1"/>
                </a:solidFill>
                <a:latin typeface="Times New Roman" panose="02020603050405020304" pitchFamily="18" charset="0"/>
                <a:cs typeface="Times New Roman" panose="02020603050405020304" pitchFamily="18" charset="0"/>
              </a:rPr>
              <a:t> the </a:t>
            </a:r>
            <a:r>
              <a:rPr lang="fr-FR" dirty="0" err="1" smtClean="0">
                <a:solidFill>
                  <a:schemeClr val="tx1"/>
                </a:solidFill>
                <a:latin typeface="Times New Roman" panose="02020603050405020304" pitchFamily="18" charset="0"/>
                <a:cs typeface="Times New Roman" panose="02020603050405020304" pitchFamily="18" charset="0"/>
              </a:rPr>
              <a:t>emotional</a:t>
            </a:r>
            <a:r>
              <a:rPr lang="fr-FR" dirty="0" smtClean="0">
                <a:solidFill>
                  <a:schemeClr val="tx1"/>
                </a:solidFill>
                <a:latin typeface="Times New Roman" panose="02020603050405020304" pitchFamily="18" charset="0"/>
                <a:cs typeface="Times New Roman" panose="02020603050405020304" pitchFamily="18" charset="0"/>
              </a:rPr>
              <a:t>, social, temporal, </a:t>
            </a:r>
            <a:r>
              <a:rPr lang="fr-FR" dirty="0" err="1" smtClean="0">
                <a:solidFill>
                  <a:schemeClr val="tx1"/>
                </a:solidFill>
                <a:latin typeface="Times New Roman" panose="02020603050405020304" pitchFamily="18" charset="0"/>
                <a:cs typeface="Times New Roman" panose="02020603050405020304" pitchFamily="18" charset="0"/>
              </a:rPr>
              <a:t>sensory</a:t>
            </a:r>
            <a:r>
              <a:rPr lang="fr-FR" dirty="0" smtClean="0">
                <a:solidFill>
                  <a:schemeClr val="tx1"/>
                </a:solidFill>
                <a:latin typeface="Times New Roman" panose="02020603050405020304" pitchFamily="18" charset="0"/>
                <a:cs typeface="Times New Roman" panose="02020603050405020304" pitchFamily="18" charset="0"/>
              </a:rPr>
              <a:t> and </a:t>
            </a:r>
            <a:r>
              <a:rPr lang="fr-FR" dirty="0" err="1" smtClean="0">
                <a:solidFill>
                  <a:schemeClr val="tx1"/>
                </a:solidFill>
                <a:latin typeface="Times New Roman" panose="02020603050405020304" pitchFamily="18" charset="0"/>
                <a:cs typeface="Times New Roman" panose="02020603050405020304" pitchFamily="18" charset="0"/>
              </a:rPr>
              <a:t>physical</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environment</a:t>
            </a:r>
            <a:r>
              <a:rPr lang="fr-FR" dirty="0" smtClean="0">
                <a:solidFill>
                  <a:schemeClr val="tx1"/>
                </a:solidFill>
                <a:latin typeface="Times New Roman" panose="02020603050405020304" pitchFamily="18" charset="0"/>
                <a:cs typeface="Times New Roman" panose="02020603050405020304" pitchFamily="18" charset="0"/>
              </a:rPr>
              <a:t> to </a:t>
            </a:r>
            <a:r>
              <a:rPr lang="fr-FR" dirty="0" err="1" smtClean="0">
                <a:solidFill>
                  <a:schemeClr val="tx1"/>
                </a:solidFill>
                <a:latin typeface="Times New Roman" panose="02020603050405020304" pitchFamily="18" charset="0"/>
                <a:cs typeface="Times New Roman" panose="02020603050405020304" pitchFamily="18" charset="0"/>
              </a:rPr>
              <a:t>maximize</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learning</a:t>
            </a:r>
            <a:r>
              <a:rPr lang="fr-FR" dirty="0" smtClean="0">
                <a:solidFill>
                  <a:schemeClr val="tx1"/>
                </a:solidFill>
                <a:latin typeface="Times New Roman" panose="02020603050405020304" pitchFamily="18" charset="0"/>
                <a:cs typeface="Times New Roman" panose="02020603050405020304" pitchFamily="18" charset="0"/>
              </a:rPr>
              <a:t>.</a:t>
            </a:r>
          </a:p>
          <a:p>
            <a:r>
              <a:rPr lang="fr-FR" dirty="0" err="1" smtClean="0">
                <a:solidFill>
                  <a:schemeClr val="tx1"/>
                </a:solidFill>
                <a:latin typeface="Times New Roman" panose="02020603050405020304" pitchFamily="18" charset="0"/>
                <a:cs typeface="Times New Roman" panose="02020603050405020304" pitchFamily="18" charset="0"/>
              </a:rPr>
              <a:t>Preparing</a:t>
            </a:r>
            <a:r>
              <a:rPr lang="fr-FR" dirty="0" smtClean="0">
                <a:solidFill>
                  <a:schemeClr val="tx1"/>
                </a:solidFill>
                <a:latin typeface="Times New Roman" panose="02020603050405020304" pitchFamily="18" charset="0"/>
                <a:cs typeface="Times New Roman" panose="02020603050405020304" pitchFamily="18" charset="0"/>
              </a:rPr>
              <a:t> the </a:t>
            </a:r>
            <a:r>
              <a:rPr lang="fr-FR" dirty="0" err="1" smtClean="0">
                <a:solidFill>
                  <a:schemeClr val="tx1"/>
                </a:solidFill>
                <a:latin typeface="Times New Roman" panose="02020603050405020304" pitchFamily="18" charset="0"/>
                <a:cs typeface="Times New Roman" panose="02020603050405020304" pitchFamily="18" charset="0"/>
              </a:rPr>
              <a:t>school</a:t>
            </a:r>
            <a:r>
              <a:rPr lang="fr-FR" dirty="0" smtClean="0">
                <a:solidFill>
                  <a:schemeClr val="tx1"/>
                </a:solidFill>
                <a:latin typeface="Times New Roman" panose="02020603050405020304" pitchFamily="18" charset="0"/>
                <a:cs typeface="Times New Roman" panose="02020603050405020304" pitchFamily="18" charset="0"/>
              </a:rPr>
              <a:t> practices and </a:t>
            </a:r>
            <a:r>
              <a:rPr lang="fr-FR" dirty="0" err="1" smtClean="0">
                <a:solidFill>
                  <a:schemeClr val="tx1"/>
                </a:solidFill>
                <a:latin typeface="Times New Roman" panose="02020603050405020304" pitchFamily="18" charset="0"/>
                <a:cs typeface="Times New Roman" panose="02020603050405020304" pitchFamily="18" charset="0"/>
              </a:rPr>
              <a:t>policies</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so</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that</a:t>
            </a:r>
            <a:r>
              <a:rPr lang="fr-FR" dirty="0" smtClean="0">
                <a:solidFill>
                  <a:schemeClr val="tx1"/>
                </a:solidFill>
                <a:latin typeface="Times New Roman" panose="02020603050405020304" pitchFamily="18" charset="0"/>
                <a:cs typeface="Times New Roman" panose="02020603050405020304" pitchFamily="18" charset="0"/>
              </a:rPr>
              <a:t> the </a:t>
            </a:r>
            <a:r>
              <a:rPr lang="fr-FR" dirty="0" err="1" smtClean="0">
                <a:solidFill>
                  <a:schemeClr val="tx1"/>
                </a:solidFill>
                <a:latin typeface="Times New Roman" panose="02020603050405020304" pitchFamily="18" charset="0"/>
                <a:cs typeface="Times New Roman" panose="02020603050405020304" pitchFamily="18" charset="0"/>
              </a:rPr>
              <a:t>specific</a:t>
            </a:r>
            <a:r>
              <a:rPr lang="fr-FR" dirty="0" smtClean="0">
                <a:solidFill>
                  <a:schemeClr val="tx1"/>
                </a:solidFill>
                <a:latin typeface="Times New Roman" panose="02020603050405020304" pitchFamily="18" charset="0"/>
                <a:cs typeface="Times New Roman" panose="02020603050405020304" pitchFamily="18" charset="0"/>
              </a:rPr>
              <a:t> issues </a:t>
            </a:r>
            <a:r>
              <a:rPr lang="fr-FR" dirty="0" err="1" smtClean="0">
                <a:solidFill>
                  <a:schemeClr val="tx1"/>
                </a:solidFill>
                <a:latin typeface="Times New Roman" panose="02020603050405020304" pitchFamily="18" charset="0"/>
                <a:cs typeface="Times New Roman" panose="02020603050405020304" pitchFamily="18" charset="0"/>
              </a:rPr>
              <a:t>which</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may</a:t>
            </a:r>
            <a:r>
              <a:rPr lang="fr-FR" dirty="0" smtClean="0">
                <a:solidFill>
                  <a:schemeClr val="tx1"/>
                </a:solidFill>
                <a:latin typeface="Times New Roman" panose="02020603050405020304" pitchFamily="18" charset="0"/>
                <a:cs typeface="Times New Roman" panose="02020603050405020304" pitchFamily="18" charset="0"/>
              </a:rPr>
              <a:t> arise </a:t>
            </a:r>
            <a:r>
              <a:rPr lang="fr-FR" dirty="0" err="1" smtClean="0">
                <a:solidFill>
                  <a:schemeClr val="tx1"/>
                </a:solidFill>
                <a:latin typeface="Times New Roman" panose="02020603050405020304" pitchFamily="18" charset="0"/>
                <a:cs typeface="Times New Roman" panose="02020603050405020304" pitchFamily="18" charset="0"/>
              </a:rPr>
              <a:t>can</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be</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avoided</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minimised</a:t>
            </a:r>
            <a:r>
              <a:rPr lang="fr-FR" dirty="0" smtClean="0">
                <a:solidFill>
                  <a:schemeClr val="tx1"/>
                </a:solidFill>
                <a:latin typeface="Times New Roman" panose="02020603050405020304" pitchFamily="18" charset="0"/>
                <a:cs typeface="Times New Roman" panose="02020603050405020304" pitchFamily="18" charset="0"/>
              </a:rPr>
              <a:t> and </a:t>
            </a:r>
            <a:r>
              <a:rPr lang="fr-FR" dirty="0" err="1" smtClean="0">
                <a:solidFill>
                  <a:schemeClr val="tx1"/>
                </a:solidFill>
                <a:latin typeface="Times New Roman" panose="02020603050405020304" pitchFamily="18" charset="0"/>
                <a:cs typeface="Times New Roman" panose="02020603050405020304" pitchFamily="18" charset="0"/>
              </a:rPr>
              <a:t>managed</a:t>
            </a:r>
            <a:r>
              <a:rPr lang="fr-FR" dirty="0" smtClean="0">
                <a:solidFill>
                  <a:schemeClr val="tx1"/>
                </a:solidFill>
                <a:latin typeface="Times New Roman" panose="02020603050405020304" pitchFamily="18" charset="0"/>
                <a:cs typeface="Times New Roman" panose="02020603050405020304" pitchFamily="18" charset="0"/>
              </a:rPr>
              <a:t> in a </a:t>
            </a:r>
            <a:r>
              <a:rPr lang="fr-FR" dirty="0" err="1" smtClean="0">
                <a:solidFill>
                  <a:schemeClr val="tx1"/>
                </a:solidFill>
                <a:latin typeface="Times New Roman" panose="02020603050405020304" pitchFamily="18" charset="0"/>
                <a:cs typeface="Times New Roman" panose="02020603050405020304" pitchFamily="18" charset="0"/>
              </a:rPr>
              <a:t>timely</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way</a:t>
            </a:r>
            <a:r>
              <a:rPr lang="fr-FR" dirty="0" smtClean="0">
                <a:solidFill>
                  <a:schemeClr val="tx1"/>
                </a:solidFill>
                <a:latin typeface="Times New Roman" panose="02020603050405020304" pitchFamily="18" charset="0"/>
                <a:cs typeface="Times New Roman" panose="02020603050405020304" pitchFamily="18" charset="0"/>
              </a:rPr>
              <a:t>.</a:t>
            </a:r>
          </a:p>
          <a:p>
            <a:r>
              <a:rPr lang="fr-FR" dirty="0" err="1" smtClean="0">
                <a:solidFill>
                  <a:schemeClr val="tx1"/>
                </a:solidFill>
                <a:latin typeface="Times New Roman" panose="02020603050405020304" pitchFamily="18" charset="0"/>
                <a:cs typeface="Times New Roman" panose="02020603050405020304" pitchFamily="18" charset="0"/>
              </a:rPr>
              <a:t>Provide</a:t>
            </a:r>
            <a:r>
              <a:rPr lang="fr-FR" dirty="0" smtClean="0">
                <a:solidFill>
                  <a:schemeClr val="tx1"/>
                </a:solidFill>
                <a:latin typeface="Times New Roman" panose="02020603050405020304" pitchFamily="18" charset="0"/>
                <a:cs typeface="Times New Roman" panose="02020603050405020304" pitchFamily="18" charset="0"/>
              </a:rPr>
              <a:t> the staff </a:t>
            </a:r>
            <a:r>
              <a:rPr lang="fr-FR" dirty="0" err="1" smtClean="0">
                <a:solidFill>
                  <a:schemeClr val="tx1"/>
                </a:solidFill>
                <a:latin typeface="Times New Roman" panose="02020603050405020304" pitchFamily="18" charset="0"/>
                <a:cs typeface="Times New Roman" panose="02020603050405020304" pitchFamily="18" charset="0"/>
              </a:rPr>
              <a:t>with</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appropriate</a:t>
            </a:r>
            <a:r>
              <a:rPr lang="fr-FR" dirty="0" smtClean="0">
                <a:solidFill>
                  <a:schemeClr val="tx1"/>
                </a:solidFill>
                <a:latin typeface="Times New Roman" panose="02020603050405020304" pitchFamily="18" charset="0"/>
                <a:cs typeface="Times New Roman" panose="02020603050405020304" pitchFamily="18" charset="0"/>
              </a:rPr>
              <a:t> training and plan to have the  </a:t>
            </a:r>
            <a:r>
              <a:rPr lang="fr-FR" dirty="0" err="1" smtClean="0">
                <a:solidFill>
                  <a:schemeClr val="tx1"/>
                </a:solidFill>
                <a:latin typeface="Times New Roman" panose="02020603050405020304" pitchFamily="18" charset="0"/>
                <a:cs typeface="Times New Roman" panose="02020603050405020304" pitchFamily="18" charset="0"/>
              </a:rPr>
              <a:t>physical</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resources</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needed</a:t>
            </a:r>
            <a:r>
              <a:rPr lang="fr-FR" dirty="0" smtClean="0">
                <a:solidFill>
                  <a:schemeClr val="tx1"/>
                </a:solidFill>
                <a:latin typeface="Times New Roman" panose="02020603050405020304" pitchFamily="18" charset="0"/>
                <a:cs typeface="Times New Roman" panose="02020603050405020304" pitchFamily="18" charset="0"/>
              </a:rPr>
              <a:t> (in </a:t>
            </a:r>
            <a:r>
              <a:rPr lang="fr-FR" dirty="0" err="1" smtClean="0">
                <a:solidFill>
                  <a:schemeClr val="tx1"/>
                </a:solidFill>
                <a:latin typeface="Times New Roman" panose="02020603050405020304" pitchFamily="18" charset="0"/>
                <a:cs typeface="Times New Roman" panose="02020603050405020304" pitchFamily="18" charset="0"/>
              </a:rPr>
              <a:t>advance</a:t>
            </a:r>
            <a:r>
              <a:rPr lang="fr-FR" dirty="0" smtClean="0">
                <a:solidFill>
                  <a:schemeClr val="tx1"/>
                </a:solidFill>
                <a:latin typeface="Times New Roman" panose="02020603050405020304" pitchFamily="18" charset="0"/>
                <a:cs typeface="Times New Roman" panose="02020603050405020304" pitchFamily="18" charset="0"/>
              </a:rPr>
              <a:t>) to </a:t>
            </a:r>
            <a:r>
              <a:rPr lang="fr-FR" dirty="0" err="1" smtClean="0">
                <a:solidFill>
                  <a:schemeClr val="tx1"/>
                </a:solidFill>
                <a:latin typeface="Times New Roman" panose="02020603050405020304" pitchFamily="18" charset="0"/>
                <a:cs typeface="Times New Roman" panose="02020603050405020304" pitchFamily="18" charset="0"/>
              </a:rPr>
              <a:t>meet</a:t>
            </a:r>
            <a:r>
              <a:rPr lang="fr-FR" dirty="0" smtClean="0">
                <a:solidFill>
                  <a:schemeClr val="tx1"/>
                </a:solidFill>
                <a:latin typeface="Times New Roman" panose="02020603050405020304" pitchFamily="18" charset="0"/>
                <a:cs typeface="Times New Roman" panose="02020603050405020304" pitchFamily="18" charset="0"/>
              </a:rPr>
              <a:t> the </a:t>
            </a:r>
            <a:r>
              <a:rPr lang="fr-FR" dirty="0" err="1" smtClean="0">
                <a:solidFill>
                  <a:schemeClr val="tx1"/>
                </a:solidFill>
                <a:latin typeface="Times New Roman" panose="02020603050405020304" pitchFamily="18" charset="0"/>
                <a:cs typeface="Times New Roman" panose="02020603050405020304" pitchFamily="18" charset="0"/>
              </a:rPr>
              <a:t>needs</a:t>
            </a:r>
            <a:r>
              <a:rPr lang="fr-FR" dirty="0" smtClean="0">
                <a:solidFill>
                  <a:schemeClr val="tx1"/>
                </a:solidFill>
                <a:latin typeface="Times New Roman" panose="02020603050405020304" pitchFamily="18" charset="0"/>
                <a:cs typeface="Times New Roman" panose="02020603050405020304" pitchFamily="18" charset="0"/>
              </a:rPr>
              <a:t> of the </a:t>
            </a:r>
            <a:r>
              <a:rPr lang="fr-FR" dirty="0" err="1" smtClean="0">
                <a:solidFill>
                  <a:schemeClr val="tx1"/>
                </a:solidFill>
                <a:latin typeface="Times New Roman" panose="02020603050405020304" pitchFamily="18" charset="0"/>
                <a:cs typeface="Times New Roman" panose="02020603050405020304" pitchFamily="18" charset="0"/>
              </a:rPr>
              <a:t>learner</a:t>
            </a:r>
            <a:r>
              <a:rPr lang="fr-FR" dirty="0" smtClean="0">
                <a:solidFill>
                  <a:schemeClr val="tx1"/>
                </a:solidFill>
                <a:latin typeface="Times New Roman" panose="02020603050405020304" pitchFamily="18" charset="0"/>
                <a:cs typeface="Times New Roman" panose="02020603050405020304" pitchFamily="18" charset="0"/>
              </a:rPr>
              <a:t> on the </a:t>
            </a:r>
            <a:r>
              <a:rPr lang="fr-FR" dirty="0" err="1" smtClean="0">
                <a:solidFill>
                  <a:schemeClr val="tx1"/>
                </a:solidFill>
                <a:latin typeface="Times New Roman" panose="02020603050405020304" pitchFamily="18" charset="0"/>
                <a:cs typeface="Times New Roman" panose="02020603050405020304" pitchFamily="18" charset="0"/>
              </a:rPr>
              <a:t>spectrum</a:t>
            </a:r>
            <a:r>
              <a:rPr lang="fr-FR" dirty="0" smtClean="0">
                <a:solidFill>
                  <a:schemeClr val="tx1"/>
                </a:solidFill>
                <a:latin typeface="Times New Roman" panose="02020603050405020304" pitchFamily="18" charset="0"/>
                <a:cs typeface="Times New Roman" panose="02020603050405020304" pitchFamily="18" charset="0"/>
              </a:rPr>
              <a:t>.</a:t>
            </a:r>
          </a:p>
          <a:p>
            <a:endParaRPr lang="fr-FR" dirty="0"/>
          </a:p>
        </p:txBody>
      </p:sp>
      <p:pic>
        <p:nvPicPr>
          <p:cNvPr id="4" name="Picture 3" descr="AES_ No Backgrd.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602223" y="1041700"/>
            <a:ext cx="1979917" cy="1116999"/>
          </a:xfrm>
          <a:prstGeom prst="rect">
            <a:avLst/>
          </a:prstGeom>
        </p:spPr>
      </p:pic>
      <p:sp>
        <p:nvSpPr>
          <p:cNvPr id="5" name="Title 4"/>
          <p:cNvSpPr>
            <a:spLocks noGrp="1"/>
          </p:cNvSpPr>
          <p:nvPr>
            <p:ph type="title"/>
          </p:nvPr>
        </p:nvSpPr>
        <p:spPr>
          <a:xfrm>
            <a:off x="457200" y="0"/>
            <a:ext cx="8124940" cy="1600200"/>
          </a:xfrm>
        </p:spPr>
        <p:txBody>
          <a:bodyPr/>
          <a:lstStyle/>
          <a:p>
            <a:pPr algn="l"/>
            <a:r>
              <a:rPr lang="en-AU" sz="3200" dirty="0" smtClean="0">
                <a:solidFill>
                  <a:schemeClr val="tx1"/>
                </a:solidFill>
                <a:latin typeface="Times New Roman" panose="02020603050405020304" pitchFamily="18" charset="0"/>
                <a:cs typeface="Times New Roman" panose="02020603050405020304" pitchFamily="18" charset="0"/>
              </a:rPr>
              <a:t>Understanding and Minimising the Impact of ASD on Learning </a:t>
            </a:r>
            <a:endParaRPr lang="en-AU" sz="3200" dirty="0">
              <a:solidFill>
                <a:schemeClr val="tx1"/>
              </a:solidFill>
              <a:latin typeface="Times New Roman" panose="02020603050405020304" pitchFamily="18" charset="0"/>
              <a:cs typeface="Times New Roman" panose="02020603050405020304" pitchFamily="18" charset="0"/>
            </a:endParaRPr>
          </a:p>
        </p:txBody>
      </p:sp>
      <p:sp>
        <p:nvSpPr>
          <p:cNvPr id="6" name="Footer Placeholder 5"/>
          <p:cNvSpPr>
            <a:spLocks noGrp="1"/>
          </p:cNvSpPr>
          <p:nvPr>
            <p:ph type="ftr" sz="quarter" idx="11"/>
          </p:nvPr>
        </p:nvSpPr>
        <p:spPr/>
        <p:txBody>
          <a:bodyPr/>
          <a:lstStyle/>
          <a:p>
            <a:r>
              <a:rPr lang="en-AU" smtClean="0"/>
              <a:t>Dr. John Worthington www.jweducation.com (c)</a:t>
            </a:r>
            <a:endParaRPr lang="en-US"/>
          </a:p>
        </p:txBody>
      </p:sp>
    </p:spTree>
    <p:extLst>
      <p:ext uri="{BB962C8B-B14F-4D97-AF65-F5344CB8AC3E}">
        <p14:creationId xmlns:p14="http://schemas.microsoft.com/office/powerpoint/2010/main" val="2747407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AU" sz="2400" dirty="0">
                <a:solidFill>
                  <a:schemeClr val="tx1"/>
                </a:solidFill>
                <a:latin typeface="Times New Roman" panose="02020603050405020304" pitchFamily="18" charset="0"/>
                <a:cs typeface="Times New Roman" panose="02020603050405020304" pitchFamily="18" charset="0"/>
              </a:rPr>
              <a:t>Sources and References:</a:t>
            </a:r>
            <a:br>
              <a:rPr lang="en-AU" sz="2400" dirty="0">
                <a:solidFill>
                  <a:schemeClr val="tx1"/>
                </a:solidFill>
                <a:latin typeface="Times New Roman" panose="02020603050405020304" pitchFamily="18" charset="0"/>
                <a:cs typeface="Times New Roman" panose="02020603050405020304" pitchFamily="18" charset="0"/>
              </a:rPr>
            </a:br>
            <a:endParaRPr lang="en-AU" sz="2400" dirty="0"/>
          </a:p>
        </p:txBody>
      </p:sp>
      <p:sp>
        <p:nvSpPr>
          <p:cNvPr id="3" name="Content Placeholder 2"/>
          <p:cNvSpPr>
            <a:spLocks noGrp="1"/>
          </p:cNvSpPr>
          <p:nvPr>
            <p:ph idx="1"/>
          </p:nvPr>
        </p:nvSpPr>
        <p:spPr>
          <a:xfrm>
            <a:off x="457200" y="2467778"/>
            <a:ext cx="8229600" cy="3658385"/>
          </a:xfrm>
        </p:spPr>
        <p:txBody>
          <a:bodyPr>
            <a:normAutofit fontScale="70000" lnSpcReduction="20000"/>
          </a:bodyPr>
          <a:lstStyle/>
          <a:p>
            <a:pPr lvl="0"/>
            <a:r>
              <a:rPr lang="en-AU" dirty="0" smtClean="0">
                <a:solidFill>
                  <a:schemeClr val="tx1"/>
                </a:solidFill>
                <a:latin typeface="Times New Roman" panose="02020603050405020304" pitchFamily="18" charset="0"/>
                <a:cs typeface="Times New Roman" panose="02020603050405020304" pitchFamily="18" charset="0"/>
              </a:rPr>
              <a:t>Montgomery</a:t>
            </a:r>
            <a:r>
              <a:rPr lang="en-AU" dirty="0">
                <a:solidFill>
                  <a:schemeClr val="tx1"/>
                </a:solidFill>
                <a:latin typeface="Times New Roman" panose="02020603050405020304" pitchFamily="18" charset="0"/>
                <a:cs typeface="Times New Roman" panose="02020603050405020304" pitchFamily="18" charset="0"/>
              </a:rPr>
              <a:t>, R.W. (2004). Behavior-Consultant.com - ABC Data Collection Form </a:t>
            </a:r>
          </a:p>
          <a:p>
            <a:pPr lvl="0"/>
            <a:r>
              <a:rPr lang="en-AU" u="sng" dirty="0">
                <a:solidFill>
                  <a:schemeClr val="tx1"/>
                </a:solidFill>
                <a:latin typeface="Times New Roman" panose="02020603050405020304" pitchFamily="18" charset="0"/>
                <a:cs typeface="Times New Roman" panose="02020603050405020304" pitchFamily="18" charset="0"/>
                <a:hlinkClick r:id="rId2"/>
              </a:rPr>
              <a:t>www.behavior-consultant.com/ABC%20-%202%20page%20form.pdf</a:t>
            </a:r>
            <a:endParaRPr lang="en-AU" dirty="0">
              <a:solidFill>
                <a:schemeClr val="tx1"/>
              </a:solidFill>
              <a:latin typeface="Times New Roman" panose="02020603050405020304" pitchFamily="18" charset="0"/>
              <a:cs typeface="Times New Roman" panose="02020603050405020304" pitchFamily="18" charset="0"/>
            </a:endParaRPr>
          </a:p>
          <a:p>
            <a:pPr lvl="0"/>
            <a:r>
              <a:rPr lang="en-AU" dirty="0">
                <a:solidFill>
                  <a:schemeClr val="tx1"/>
                </a:solidFill>
                <a:latin typeface="Times New Roman" panose="02020603050405020304" pitchFamily="18" charset="0"/>
                <a:cs typeface="Times New Roman" panose="02020603050405020304" pitchFamily="18" charset="0"/>
              </a:rPr>
              <a:t>Caron, M.J., </a:t>
            </a:r>
            <a:r>
              <a:rPr lang="en-AU" dirty="0" err="1">
                <a:solidFill>
                  <a:schemeClr val="tx1"/>
                </a:solidFill>
                <a:latin typeface="Times New Roman" panose="02020603050405020304" pitchFamily="18" charset="0"/>
                <a:cs typeface="Times New Roman" panose="02020603050405020304" pitchFamily="18" charset="0"/>
              </a:rPr>
              <a:t>Mottron</a:t>
            </a:r>
            <a:r>
              <a:rPr lang="en-AU" dirty="0">
                <a:solidFill>
                  <a:schemeClr val="tx1"/>
                </a:solidFill>
                <a:latin typeface="Times New Roman" panose="02020603050405020304" pitchFamily="18" charset="0"/>
                <a:cs typeface="Times New Roman" panose="02020603050405020304" pitchFamily="18" charset="0"/>
              </a:rPr>
              <a:t>, L., Berthiaume, C., Dawson, M. (2006) Cognitive mechanisms, specificity and neural underpinnings of visuospatial peaks in autism. DOI: </a:t>
            </a:r>
            <a:r>
              <a:rPr lang="en-AU" u="sng" dirty="0">
                <a:solidFill>
                  <a:schemeClr val="tx1"/>
                </a:solidFill>
                <a:latin typeface="Times New Roman" panose="02020603050405020304" pitchFamily="18" charset="0"/>
                <a:cs typeface="Times New Roman" panose="02020603050405020304" pitchFamily="18" charset="0"/>
                <a:hlinkClick r:id="rId3"/>
              </a:rPr>
              <a:t>http://dx.doi.org/10.1093/brain/awl072</a:t>
            </a:r>
            <a:r>
              <a:rPr lang="en-AU" dirty="0">
                <a:solidFill>
                  <a:schemeClr val="tx1"/>
                </a:solidFill>
                <a:latin typeface="Times New Roman" panose="02020603050405020304" pitchFamily="18" charset="0"/>
                <a:cs typeface="Times New Roman" panose="02020603050405020304" pitchFamily="18" charset="0"/>
              </a:rPr>
              <a:t> 1789-1802 First published online: 5 April 2006 </a:t>
            </a:r>
          </a:p>
          <a:p>
            <a:pPr lvl="0"/>
            <a:r>
              <a:rPr lang="en-AU" dirty="0">
                <a:solidFill>
                  <a:schemeClr val="tx1"/>
                </a:solidFill>
                <a:latin typeface="Times New Roman" panose="02020603050405020304" pitchFamily="18" charset="0"/>
                <a:cs typeface="Times New Roman" panose="02020603050405020304" pitchFamily="18" charset="0"/>
              </a:rPr>
              <a:t>American Psychiatric Association. (2013). Diagnostic and Statistical Manual of Mental Disorders 5</a:t>
            </a:r>
            <a:r>
              <a:rPr lang="en-AU" baseline="30000" dirty="0">
                <a:solidFill>
                  <a:schemeClr val="tx1"/>
                </a:solidFill>
                <a:latin typeface="Times New Roman" panose="02020603050405020304" pitchFamily="18" charset="0"/>
                <a:cs typeface="Times New Roman" panose="02020603050405020304" pitchFamily="18" charset="0"/>
              </a:rPr>
              <a:t>th</a:t>
            </a:r>
            <a:r>
              <a:rPr lang="en-AU" dirty="0">
                <a:solidFill>
                  <a:schemeClr val="tx1"/>
                </a:solidFill>
                <a:latin typeface="Times New Roman" panose="02020603050405020304" pitchFamily="18" charset="0"/>
                <a:cs typeface="Times New Roman" panose="02020603050405020304" pitchFamily="18" charset="0"/>
              </a:rPr>
              <a:t> Edition, Washington DC: American Psychiatric Publishing.</a:t>
            </a:r>
          </a:p>
          <a:p>
            <a:pPr lvl="0"/>
            <a:r>
              <a:rPr lang="en-AU" dirty="0">
                <a:solidFill>
                  <a:schemeClr val="tx1"/>
                </a:solidFill>
                <a:latin typeface="Times New Roman" panose="02020603050405020304" pitchFamily="18" charset="0"/>
                <a:cs typeface="Times New Roman" panose="02020603050405020304" pitchFamily="18" charset="0"/>
              </a:rPr>
              <a:t>Dodd, S. (2005) </a:t>
            </a:r>
            <a:r>
              <a:rPr lang="en-AU" i="1" dirty="0">
                <a:solidFill>
                  <a:schemeClr val="tx1"/>
                </a:solidFill>
                <a:latin typeface="Times New Roman" panose="02020603050405020304" pitchFamily="18" charset="0"/>
                <a:cs typeface="Times New Roman" panose="02020603050405020304" pitchFamily="18" charset="0"/>
              </a:rPr>
              <a:t>Understanding Autism</a:t>
            </a:r>
            <a:r>
              <a:rPr lang="en-AU" dirty="0">
                <a:solidFill>
                  <a:schemeClr val="tx1"/>
                </a:solidFill>
                <a:latin typeface="Times New Roman" panose="02020603050405020304" pitchFamily="18" charset="0"/>
                <a:cs typeface="Times New Roman" panose="02020603050405020304" pitchFamily="18" charset="0"/>
              </a:rPr>
              <a:t>, Sydney: Elsevier.</a:t>
            </a:r>
          </a:p>
          <a:p>
            <a:pPr lvl="0"/>
            <a:r>
              <a:rPr lang="en-AU" u="sng" dirty="0">
                <a:solidFill>
                  <a:schemeClr val="tx1"/>
                </a:solidFill>
                <a:latin typeface="Times New Roman" panose="02020603050405020304" pitchFamily="18" charset="0"/>
                <a:cs typeface="Times New Roman" panose="02020603050405020304" pitchFamily="18" charset="0"/>
                <a:hlinkClick r:id="rId4"/>
              </a:rPr>
              <a:t>Marie, </a:t>
            </a:r>
            <a:r>
              <a:rPr lang="en-AU" u="sng" dirty="0" err="1">
                <a:solidFill>
                  <a:schemeClr val="tx1"/>
                </a:solidFill>
                <a:latin typeface="Times New Roman" panose="02020603050405020304" pitchFamily="18" charset="0"/>
                <a:cs typeface="Times New Roman" panose="02020603050405020304" pitchFamily="18" charset="0"/>
                <a:hlinkClick r:id="rId4"/>
              </a:rPr>
              <a:t>Ed.D</a:t>
            </a:r>
            <a:r>
              <a:rPr lang="en-AU" u="sng" dirty="0">
                <a:solidFill>
                  <a:schemeClr val="tx1"/>
                </a:solidFill>
                <a:latin typeface="Times New Roman" panose="02020603050405020304" pitchFamily="18" charset="0"/>
                <a:cs typeface="Times New Roman" panose="02020603050405020304" pitchFamily="18" charset="0"/>
                <a:hlinkClick r:id="rId4"/>
              </a:rPr>
              <a:t>.</a:t>
            </a:r>
            <a:r>
              <a:rPr lang="en-AU" u="sng" dirty="0">
                <a:solidFill>
                  <a:schemeClr val="tx1"/>
                </a:solidFill>
                <a:latin typeface="Times New Roman" panose="02020603050405020304" pitchFamily="18" charset="0"/>
                <a:cs typeface="Times New Roman" panose="02020603050405020304" pitchFamily="18" charset="0"/>
              </a:rPr>
              <a:t> </a:t>
            </a:r>
            <a:r>
              <a:rPr lang="en-AU" dirty="0">
                <a:solidFill>
                  <a:schemeClr val="tx1"/>
                </a:solidFill>
                <a:latin typeface="Times New Roman" panose="02020603050405020304" pitchFamily="18" charset="0"/>
                <a:cs typeface="Times New Roman" panose="02020603050405020304" pitchFamily="18" charset="0"/>
              </a:rPr>
              <a:t>(2002). Supporting the Twice-Exceptional </a:t>
            </a:r>
            <a:r>
              <a:rPr lang="en-AU" dirty="0" err="1">
                <a:solidFill>
                  <a:schemeClr val="tx1"/>
                </a:solidFill>
                <a:latin typeface="Times New Roman" panose="02020603050405020304" pitchFamily="18" charset="0"/>
                <a:cs typeface="Times New Roman" panose="02020603050405020304" pitchFamily="18" charset="0"/>
              </a:rPr>
              <a:t>Child,http</a:t>
            </a:r>
            <a:r>
              <a:rPr lang="en-AU" dirty="0">
                <a:solidFill>
                  <a:schemeClr val="tx1"/>
                </a:solidFill>
                <a:latin typeface="Times New Roman" panose="02020603050405020304" pitchFamily="18" charset="0"/>
                <a:cs typeface="Times New Roman" panose="02020603050405020304" pitchFamily="18" charset="0"/>
              </a:rPr>
              <a:t>://psychcentral.com/lib/autistic-and-gifted-supporting-the-twice-exceptional-child.</a:t>
            </a:r>
          </a:p>
          <a:p>
            <a:pPr lvl="0"/>
            <a:r>
              <a:rPr lang="en-AU" dirty="0" err="1">
                <a:solidFill>
                  <a:schemeClr val="tx1"/>
                </a:solidFill>
                <a:latin typeface="Times New Roman" panose="02020603050405020304" pitchFamily="18" charset="0"/>
                <a:cs typeface="Times New Roman" panose="02020603050405020304" pitchFamily="18" charset="0"/>
              </a:rPr>
              <a:t>Kluth</a:t>
            </a:r>
            <a:r>
              <a:rPr lang="en-AU" dirty="0">
                <a:solidFill>
                  <a:schemeClr val="tx1"/>
                </a:solidFill>
                <a:latin typeface="Times New Roman" panose="02020603050405020304" pitchFamily="18" charset="0"/>
                <a:cs typeface="Times New Roman" panose="02020603050405020304" pitchFamily="18" charset="0"/>
              </a:rPr>
              <a:t>, P. (2003), You’re Going to Love this Kid – Teaching Students with Autism in the Inclusive Classroom. Baltimore: Brookes.</a:t>
            </a:r>
          </a:p>
          <a:p>
            <a:pPr lvl="0"/>
            <a:r>
              <a:rPr lang="en-AU" dirty="0" err="1">
                <a:solidFill>
                  <a:schemeClr val="tx1"/>
                </a:solidFill>
                <a:latin typeface="Times New Roman" panose="02020603050405020304" pitchFamily="18" charset="0"/>
                <a:cs typeface="Times New Roman" panose="02020603050405020304" pitchFamily="18" charset="0"/>
              </a:rPr>
              <a:t>Missiuna</a:t>
            </a:r>
            <a:r>
              <a:rPr lang="en-AU" dirty="0">
                <a:solidFill>
                  <a:schemeClr val="tx1"/>
                </a:solidFill>
                <a:latin typeface="Times New Roman" panose="02020603050405020304" pitchFamily="18" charset="0"/>
                <a:cs typeface="Times New Roman" panose="02020603050405020304" pitchFamily="18" charset="0"/>
              </a:rPr>
              <a:t>, C.A., Pollock, N.A., Campbell, </a:t>
            </a:r>
            <a:r>
              <a:rPr lang="en-AU" dirty="0" err="1">
                <a:solidFill>
                  <a:schemeClr val="tx1"/>
                </a:solidFill>
                <a:latin typeface="Times New Roman" panose="02020603050405020304" pitchFamily="18" charset="0"/>
                <a:cs typeface="Times New Roman" panose="02020603050405020304" pitchFamily="18" charset="0"/>
              </a:rPr>
              <a:t>Levac</a:t>
            </a:r>
            <a:r>
              <a:rPr lang="en-AU" dirty="0">
                <a:solidFill>
                  <a:schemeClr val="tx1"/>
                </a:solidFill>
                <a:latin typeface="Times New Roman" panose="02020603050405020304" pitchFamily="18" charset="0"/>
                <a:cs typeface="Times New Roman" panose="02020603050405020304" pitchFamily="18" charset="0"/>
              </a:rPr>
              <a:t>, D.E. and Whalen, S.D.. </a:t>
            </a:r>
            <a:r>
              <a:rPr lang="en-AU" dirty="0" err="1">
                <a:solidFill>
                  <a:schemeClr val="tx1"/>
                </a:solidFill>
                <a:latin typeface="Times New Roman" panose="02020603050405020304" pitchFamily="18" charset="0"/>
                <a:cs typeface="Times New Roman" panose="02020603050405020304" pitchFamily="18" charset="0"/>
              </a:rPr>
              <a:t>Partening</a:t>
            </a:r>
            <a:r>
              <a:rPr lang="en-AU" dirty="0">
                <a:solidFill>
                  <a:schemeClr val="tx1"/>
                </a:solidFill>
                <a:latin typeface="Times New Roman" panose="02020603050405020304" pitchFamily="18" charset="0"/>
                <a:cs typeface="Times New Roman" panose="02020603050405020304" pitchFamily="18" charset="0"/>
              </a:rPr>
              <a:t> for Change (P4C). </a:t>
            </a:r>
            <a:r>
              <a:rPr lang="en-AU" dirty="0" err="1">
                <a:solidFill>
                  <a:schemeClr val="tx1"/>
                </a:solidFill>
                <a:latin typeface="Times New Roman" panose="02020603050405020304" pitchFamily="18" charset="0"/>
                <a:cs typeface="Times New Roman" panose="02020603050405020304" pitchFamily="18" charset="0"/>
              </a:rPr>
              <a:t>CanChild</a:t>
            </a:r>
            <a:r>
              <a:rPr lang="en-AU" dirty="0">
                <a:solidFill>
                  <a:schemeClr val="tx1"/>
                </a:solidFill>
                <a:latin typeface="Times New Roman" panose="02020603050405020304" pitchFamily="18" charset="0"/>
                <a:cs typeface="Times New Roman" panose="02020603050405020304" pitchFamily="18" charset="0"/>
              </a:rPr>
              <a:t>, McMaster University, 2005.</a:t>
            </a:r>
          </a:p>
          <a:p>
            <a:endParaRPr lang="en-AU" dirty="0">
              <a:solidFill>
                <a:schemeClr val="tx1"/>
              </a:solidFill>
              <a:latin typeface="Times New Roman" panose="02020603050405020304" pitchFamily="18" charset="0"/>
              <a:cs typeface="Times New Roman" panose="02020603050405020304" pitchFamily="18" charset="0"/>
            </a:endParaRPr>
          </a:p>
        </p:txBody>
      </p:sp>
      <p:pic>
        <p:nvPicPr>
          <p:cNvPr id="4" name="Picture 3" descr="AES_ No Backgrd.pn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706883" y="407953"/>
            <a:ext cx="1979917" cy="1116999"/>
          </a:xfrm>
          <a:prstGeom prst="rect">
            <a:avLst/>
          </a:prstGeom>
        </p:spPr>
      </p:pic>
      <p:sp>
        <p:nvSpPr>
          <p:cNvPr id="6" name="Footer Placeholder 5"/>
          <p:cNvSpPr>
            <a:spLocks noGrp="1"/>
          </p:cNvSpPr>
          <p:nvPr>
            <p:ph type="ftr" sz="quarter" idx="11"/>
          </p:nvPr>
        </p:nvSpPr>
        <p:spPr/>
        <p:txBody>
          <a:bodyPr/>
          <a:lstStyle/>
          <a:p>
            <a:r>
              <a:rPr lang="en-AU" smtClean="0"/>
              <a:t>Dr. John Worthington www.jweducation.com (c)</a:t>
            </a:r>
            <a:endParaRPr lang="en-US"/>
          </a:p>
        </p:txBody>
      </p:sp>
    </p:spTree>
    <p:extLst>
      <p:ext uri="{BB962C8B-B14F-4D97-AF65-F5344CB8AC3E}">
        <p14:creationId xmlns:p14="http://schemas.microsoft.com/office/powerpoint/2010/main" val="3331541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77957"/>
          </a:xfrm>
        </p:spPr>
        <p:txBody>
          <a:bodyPr/>
          <a:lstStyle/>
          <a:p>
            <a:r>
              <a:rPr lang="en-AU" sz="3200" b="1" dirty="0" smtClean="0">
                <a:solidFill>
                  <a:schemeClr val="tx1"/>
                </a:solidFill>
                <a:effectLst/>
                <a:latin typeface="Times New Roman" panose="02020603050405020304" pitchFamily="18" charset="0"/>
                <a:cs typeface="Times New Roman" panose="02020603050405020304" pitchFamily="18" charset="0"/>
              </a:rPr>
              <a:t>Overview</a:t>
            </a:r>
            <a:endParaRPr lang="en-AU" sz="3200" b="1" dirty="0">
              <a:solidFill>
                <a:schemeClr val="tx1"/>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AU" dirty="0">
                <a:solidFill>
                  <a:schemeClr val="tx1"/>
                </a:solidFill>
                <a:latin typeface="Times New Roman" panose="02020603050405020304" pitchFamily="18" charset="0"/>
                <a:cs typeface="Times New Roman" panose="02020603050405020304" pitchFamily="18" charset="0"/>
              </a:rPr>
              <a:t>A </a:t>
            </a:r>
            <a:r>
              <a:rPr lang="en-AU" dirty="0" smtClean="0">
                <a:solidFill>
                  <a:schemeClr val="tx1"/>
                </a:solidFill>
                <a:latin typeface="Times New Roman" panose="02020603050405020304" pitchFamily="18" charset="0"/>
                <a:cs typeface="Times New Roman" panose="02020603050405020304" pitchFamily="18" charset="0"/>
              </a:rPr>
              <a:t>brief word of </a:t>
            </a:r>
            <a:r>
              <a:rPr lang="en-AU" dirty="0">
                <a:solidFill>
                  <a:schemeClr val="tx1"/>
                </a:solidFill>
                <a:latin typeface="Times New Roman" panose="02020603050405020304" pitchFamily="18" charset="0"/>
                <a:cs typeface="Times New Roman" panose="02020603050405020304" pitchFamily="18" charset="0"/>
              </a:rPr>
              <a:t>c</a:t>
            </a:r>
            <a:r>
              <a:rPr lang="en-AU" dirty="0" smtClean="0">
                <a:solidFill>
                  <a:schemeClr val="tx1"/>
                </a:solidFill>
                <a:latin typeface="Times New Roman" panose="02020603050405020304" pitchFamily="18" charset="0"/>
                <a:cs typeface="Times New Roman" panose="02020603050405020304" pitchFamily="18" charset="0"/>
              </a:rPr>
              <a:t>aution</a:t>
            </a:r>
          </a:p>
          <a:p>
            <a:r>
              <a:rPr lang="fr-FR" dirty="0" err="1">
                <a:solidFill>
                  <a:schemeClr val="tx1"/>
                </a:solidFill>
                <a:latin typeface="Times New Roman" panose="02020603050405020304" pitchFamily="18" charset="0"/>
                <a:cs typeface="Times New Roman" panose="02020603050405020304" pitchFamily="18" charset="0"/>
              </a:rPr>
              <a:t>Understanding</a:t>
            </a:r>
            <a:r>
              <a:rPr lang="fr-FR" dirty="0">
                <a:solidFill>
                  <a:schemeClr val="tx1"/>
                </a:solidFill>
                <a:latin typeface="Times New Roman" panose="02020603050405020304" pitchFamily="18" charset="0"/>
                <a:cs typeface="Times New Roman" panose="02020603050405020304" pitchFamily="18" charset="0"/>
              </a:rPr>
              <a:t> ASD and </a:t>
            </a:r>
            <a:r>
              <a:rPr lang="fr-FR" dirty="0" err="1" smtClean="0">
                <a:solidFill>
                  <a:schemeClr val="tx1"/>
                </a:solidFill>
                <a:latin typeface="Times New Roman" panose="02020603050405020304" pitchFamily="18" charset="0"/>
                <a:cs typeface="Times New Roman" panose="02020603050405020304" pitchFamily="18" charset="0"/>
              </a:rPr>
              <a:t>it’s</a:t>
            </a:r>
            <a:r>
              <a:rPr lang="fr-FR" dirty="0" smtClean="0">
                <a:solidFill>
                  <a:schemeClr val="tx1"/>
                </a:solidFill>
                <a:latin typeface="Times New Roman" panose="02020603050405020304" pitchFamily="18" charset="0"/>
                <a:cs typeface="Times New Roman" panose="02020603050405020304" pitchFamily="18" charset="0"/>
              </a:rPr>
              <a:t> impacts </a:t>
            </a:r>
            <a:r>
              <a:rPr lang="fr-FR" dirty="0">
                <a:solidFill>
                  <a:schemeClr val="tx1"/>
                </a:solidFill>
                <a:latin typeface="Times New Roman" panose="02020603050405020304" pitchFamily="18" charset="0"/>
                <a:cs typeface="Times New Roman" panose="02020603050405020304" pitchFamily="18" charset="0"/>
              </a:rPr>
              <a:t>on </a:t>
            </a:r>
            <a:r>
              <a:rPr lang="fr-FR" dirty="0" err="1" smtClean="0">
                <a:solidFill>
                  <a:schemeClr val="tx1"/>
                </a:solidFill>
                <a:latin typeface="Times New Roman" panose="02020603050405020304" pitchFamily="18" charset="0"/>
                <a:cs typeface="Times New Roman" panose="02020603050405020304" pitchFamily="18" charset="0"/>
              </a:rPr>
              <a:t>learning</a:t>
            </a:r>
            <a:r>
              <a:rPr lang="fr-FR" dirty="0" smtClean="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both</a:t>
            </a:r>
            <a:r>
              <a:rPr lang="fr-FR" dirty="0" smtClean="0">
                <a:solidFill>
                  <a:schemeClr val="tx1"/>
                </a:solidFill>
                <a:latin typeface="Times New Roman" panose="02020603050405020304" pitchFamily="18" charset="0"/>
                <a:cs typeface="Times New Roman" panose="02020603050405020304" pitchFamily="18" charset="0"/>
              </a:rPr>
              <a:t> positive </a:t>
            </a:r>
            <a:r>
              <a:rPr lang="fr-FR" dirty="0">
                <a:solidFill>
                  <a:schemeClr val="tx1"/>
                </a:solidFill>
                <a:latin typeface="Times New Roman" panose="02020603050405020304" pitchFamily="18" charset="0"/>
                <a:cs typeface="Times New Roman" panose="02020603050405020304" pitchFamily="18" charset="0"/>
              </a:rPr>
              <a:t>and </a:t>
            </a:r>
            <a:r>
              <a:rPr lang="fr-FR" dirty="0" err="1" smtClean="0">
                <a:solidFill>
                  <a:schemeClr val="tx1"/>
                </a:solidFill>
                <a:latin typeface="Times New Roman" panose="02020603050405020304" pitchFamily="18" charset="0"/>
                <a:cs typeface="Times New Roman" panose="02020603050405020304" pitchFamily="18" charset="0"/>
              </a:rPr>
              <a:t>negative</a:t>
            </a:r>
            <a:endParaRPr lang="fr-FR" dirty="0" smtClean="0">
              <a:solidFill>
                <a:schemeClr val="tx1"/>
              </a:solidFill>
              <a:latin typeface="Times New Roman" panose="02020603050405020304" pitchFamily="18" charset="0"/>
              <a:cs typeface="Times New Roman" panose="02020603050405020304" pitchFamily="18" charset="0"/>
            </a:endParaRPr>
          </a:p>
          <a:p>
            <a:r>
              <a:rPr lang="fr-FR" dirty="0">
                <a:solidFill>
                  <a:schemeClr val="tx1"/>
                </a:solidFill>
                <a:latin typeface="Times New Roman" panose="02020603050405020304" pitchFamily="18" charset="0"/>
                <a:cs typeface="Times New Roman" panose="02020603050405020304" pitchFamily="18" charset="0"/>
              </a:rPr>
              <a:t>The </a:t>
            </a:r>
            <a:r>
              <a:rPr lang="fr-FR" dirty="0" smtClean="0">
                <a:solidFill>
                  <a:schemeClr val="tx1"/>
                </a:solidFill>
                <a:latin typeface="Times New Roman" panose="02020603050405020304" pitchFamily="18" charset="0"/>
                <a:cs typeface="Times New Roman" panose="02020603050405020304" pitchFamily="18" charset="0"/>
              </a:rPr>
              <a:t>relevance </a:t>
            </a:r>
            <a:r>
              <a:rPr lang="fr-FR" dirty="0">
                <a:solidFill>
                  <a:schemeClr val="tx1"/>
                </a:solidFill>
                <a:latin typeface="Times New Roman" panose="02020603050405020304" pitchFamily="18" charset="0"/>
                <a:cs typeface="Times New Roman" panose="02020603050405020304" pitchFamily="18" charset="0"/>
              </a:rPr>
              <a:t>of an </a:t>
            </a:r>
            <a:r>
              <a:rPr lang="fr-FR" dirty="0" err="1" smtClean="0">
                <a:solidFill>
                  <a:schemeClr val="tx1"/>
                </a:solidFill>
                <a:latin typeface="Times New Roman" panose="02020603050405020304" pitchFamily="18" charset="0"/>
                <a:cs typeface="Times New Roman" panose="02020603050405020304" pitchFamily="18" charset="0"/>
              </a:rPr>
              <a:t>uneven</a:t>
            </a:r>
            <a:r>
              <a:rPr lang="fr-FR" dirty="0" smtClean="0">
                <a:solidFill>
                  <a:schemeClr val="tx1"/>
                </a:solidFill>
                <a:latin typeface="Times New Roman" panose="02020603050405020304" pitchFamily="18" charset="0"/>
                <a:cs typeface="Times New Roman" panose="02020603050405020304" pitchFamily="18" charset="0"/>
              </a:rPr>
              <a:t> cognitive profile </a:t>
            </a:r>
            <a:r>
              <a:rPr lang="fr-FR" dirty="0">
                <a:solidFill>
                  <a:schemeClr val="tx1"/>
                </a:solidFill>
                <a:latin typeface="Times New Roman" panose="02020603050405020304" pitchFamily="18" charset="0"/>
                <a:cs typeface="Times New Roman" panose="02020603050405020304" pitchFamily="18" charset="0"/>
              </a:rPr>
              <a:t>and </a:t>
            </a:r>
            <a:r>
              <a:rPr lang="fr-FR" dirty="0" err="1" smtClean="0">
                <a:solidFill>
                  <a:schemeClr val="tx1"/>
                </a:solidFill>
                <a:latin typeface="Times New Roman" panose="02020603050405020304" pitchFamily="18" charset="0"/>
                <a:cs typeface="Times New Roman" panose="02020603050405020304" pitchFamily="18" charset="0"/>
              </a:rPr>
              <a:t>learning</a:t>
            </a:r>
            <a:r>
              <a:rPr lang="fr-FR" dirty="0" smtClean="0">
                <a:solidFill>
                  <a:schemeClr val="tx1"/>
                </a:solidFill>
                <a:latin typeface="Times New Roman" panose="02020603050405020304" pitchFamily="18" charset="0"/>
                <a:cs typeface="Times New Roman" panose="02020603050405020304" pitchFamily="18" charset="0"/>
              </a:rPr>
              <a:t> gaps </a:t>
            </a:r>
            <a:r>
              <a:rPr lang="fr-FR" dirty="0">
                <a:solidFill>
                  <a:schemeClr val="tx1"/>
                </a:solidFill>
                <a:latin typeface="Times New Roman" panose="02020603050405020304" pitchFamily="18" charset="0"/>
                <a:cs typeface="Times New Roman" panose="02020603050405020304" pitchFamily="18" charset="0"/>
              </a:rPr>
              <a:t>and </a:t>
            </a:r>
            <a:r>
              <a:rPr lang="fr-FR" dirty="0" err="1">
                <a:solidFill>
                  <a:schemeClr val="tx1"/>
                </a:solidFill>
                <a:latin typeface="Times New Roman" panose="02020603050405020304" pitchFamily="18" charset="0"/>
                <a:cs typeface="Times New Roman" panose="02020603050405020304" pitchFamily="18" charset="0"/>
              </a:rPr>
              <a:t>d</a:t>
            </a:r>
            <a:r>
              <a:rPr lang="fr-FR" dirty="0" err="1" smtClean="0">
                <a:solidFill>
                  <a:schemeClr val="tx1"/>
                </a:solidFill>
                <a:latin typeface="Times New Roman" panose="02020603050405020304" pitchFamily="18" charset="0"/>
                <a:cs typeface="Times New Roman" panose="02020603050405020304" pitchFamily="18" charset="0"/>
              </a:rPr>
              <a:t>elays</a:t>
            </a:r>
            <a:endParaRPr lang="fr-FR" dirty="0" smtClean="0">
              <a:solidFill>
                <a:schemeClr val="tx1"/>
              </a:solidFill>
              <a:latin typeface="Times New Roman" panose="02020603050405020304" pitchFamily="18" charset="0"/>
              <a:cs typeface="Times New Roman" panose="02020603050405020304" pitchFamily="18" charset="0"/>
            </a:endParaRPr>
          </a:p>
          <a:p>
            <a:r>
              <a:rPr lang="en-AU" dirty="0">
                <a:solidFill>
                  <a:schemeClr val="tx1"/>
                </a:solidFill>
                <a:latin typeface="Times New Roman" panose="02020603050405020304" pitchFamily="18" charset="0"/>
                <a:cs typeface="Times New Roman" panose="02020603050405020304" pitchFamily="18" charset="0"/>
              </a:rPr>
              <a:t>Differentiated </a:t>
            </a:r>
            <a:r>
              <a:rPr lang="en-AU" dirty="0" smtClean="0">
                <a:solidFill>
                  <a:schemeClr val="tx1"/>
                </a:solidFill>
                <a:latin typeface="Times New Roman" panose="02020603050405020304" pitchFamily="18" charset="0"/>
                <a:cs typeface="Times New Roman" panose="02020603050405020304" pitchFamily="18" charset="0"/>
              </a:rPr>
              <a:t>learning </a:t>
            </a:r>
            <a:r>
              <a:rPr lang="en-AU" dirty="0">
                <a:solidFill>
                  <a:schemeClr val="tx1"/>
                </a:solidFill>
                <a:latin typeface="Times New Roman" panose="02020603050405020304" pitchFamily="18" charset="0"/>
                <a:cs typeface="Times New Roman" panose="02020603050405020304" pitchFamily="18" charset="0"/>
              </a:rPr>
              <a:t>a</a:t>
            </a:r>
            <a:r>
              <a:rPr lang="en-AU" dirty="0" smtClean="0">
                <a:solidFill>
                  <a:schemeClr val="tx1"/>
                </a:solidFill>
                <a:latin typeface="Times New Roman" panose="02020603050405020304" pitchFamily="18" charset="0"/>
                <a:cs typeface="Times New Roman" panose="02020603050405020304" pitchFamily="18" charset="0"/>
              </a:rPr>
              <a:t>djustments and universal </a:t>
            </a:r>
            <a:r>
              <a:rPr lang="en-AU" dirty="0">
                <a:solidFill>
                  <a:schemeClr val="tx1"/>
                </a:solidFill>
                <a:latin typeface="Times New Roman" panose="02020603050405020304" pitchFamily="18" charset="0"/>
                <a:cs typeface="Times New Roman" panose="02020603050405020304" pitchFamily="18" charset="0"/>
              </a:rPr>
              <a:t>d</a:t>
            </a:r>
            <a:r>
              <a:rPr lang="en-AU" dirty="0" smtClean="0">
                <a:solidFill>
                  <a:schemeClr val="tx1"/>
                </a:solidFill>
                <a:latin typeface="Times New Roman" panose="02020603050405020304" pitchFamily="18" charset="0"/>
                <a:cs typeface="Times New Roman" panose="02020603050405020304" pitchFamily="18" charset="0"/>
              </a:rPr>
              <a:t>esign </a:t>
            </a:r>
            <a:r>
              <a:rPr lang="en-AU" dirty="0">
                <a:solidFill>
                  <a:schemeClr val="tx1"/>
                </a:solidFill>
                <a:latin typeface="Times New Roman" panose="02020603050405020304" pitchFamily="18" charset="0"/>
                <a:cs typeface="Times New Roman" panose="02020603050405020304" pitchFamily="18" charset="0"/>
              </a:rPr>
              <a:t>for l</a:t>
            </a:r>
            <a:r>
              <a:rPr lang="en-AU" dirty="0" smtClean="0">
                <a:solidFill>
                  <a:schemeClr val="tx1"/>
                </a:solidFill>
                <a:latin typeface="Times New Roman" panose="02020603050405020304" pitchFamily="18" charset="0"/>
                <a:cs typeface="Times New Roman" panose="02020603050405020304" pitchFamily="18" charset="0"/>
              </a:rPr>
              <a:t>earning</a:t>
            </a:r>
            <a:endParaRPr lang="fr-FR" dirty="0" smtClean="0">
              <a:solidFill>
                <a:schemeClr val="tx1"/>
              </a:solidFill>
              <a:latin typeface="Times New Roman" panose="02020603050405020304" pitchFamily="18" charset="0"/>
              <a:cs typeface="Times New Roman" panose="02020603050405020304" pitchFamily="18" charset="0"/>
            </a:endParaRPr>
          </a:p>
          <a:p>
            <a:r>
              <a:rPr lang="fr-FR" dirty="0">
                <a:solidFill>
                  <a:schemeClr val="tx1"/>
                </a:solidFill>
                <a:latin typeface="Times New Roman" panose="02020603050405020304" pitchFamily="18" charset="0"/>
                <a:cs typeface="Times New Roman" panose="02020603050405020304" pitchFamily="18" charset="0"/>
              </a:rPr>
              <a:t>ASD and the </a:t>
            </a:r>
            <a:r>
              <a:rPr lang="fr-FR" dirty="0" smtClean="0">
                <a:solidFill>
                  <a:schemeClr val="tx1"/>
                </a:solidFill>
                <a:latin typeface="Times New Roman" panose="02020603050405020304" pitchFamily="18" charset="0"/>
                <a:cs typeface="Times New Roman" panose="02020603050405020304" pitchFamily="18" charset="0"/>
              </a:rPr>
              <a:t>possible positive impacts </a:t>
            </a:r>
            <a:r>
              <a:rPr lang="fr-FR" dirty="0">
                <a:solidFill>
                  <a:schemeClr val="tx1"/>
                </a:solidFill>
                <a:latin typeface="Times New Roman" panose="02020603050405020304" pitchFamily="18" charset="0"/>
                <a:cs typeface="Times New Roman" panose="02020603050405020304" pitchFamily="18" charset="0"/>
              </a:rPr>
              <a:t>on </a:t>
            </a:r>
            <a:r>
              <a:rPr lang="fr-FR" dirty="0" err="1" smtClean="0">
                <a:solidFill>
                  <a:schemeClr val="tx1"/>
                </a:solidFill>
                <a:latin typeface="Times New Roman" panose="02020603050405020304" pitchFamily="18" charset="0"/>
                <a:cs typeface="Times New Roman" panose="02020603050405020304" pitchFamily="18" charset="0"/>
              </a:rPr>
              <a:t>learning</a:t>
            </a:r>
            <a:endParaRPr lang="fr-FR" dirty="0" smtClean="0">
              <a:solidFill>
                <a:schemeClr val="tx1"/>
              </a:solidFill>
              <a:latin typeface="Times New Roman" panose="02020603050405020304" pitchFamily="18" charset="0"/>
              <a:cs typeface="Times New Roman" panose="02020603050405020304" pitchFamily="18" charset="0"/>
            </a:endParaRPr>
          </a:p>
          <a:p>
            <a:r>
              <a:rPr lang="en-AU" dirty="0">
                <a:solidFill>
                  <a:schemeClr val="tx1"/>
                </a:solidFill>
                <a:latin typeface="Times New Roman" panose="02020603050405020304" pitchFamily="18" charset="0"/>
                <a:cs typeface="Times New Roman" panose="02020603050405020304" pitchFamily="18" charset="0"/>
              </a:rPr>
              <a:t>Using </a:t>
            </a:r>
            <a:r>
              <a:rPr lang="en-AU" dirty="0" smtClean="0">
                <a:solidFill>
                  <a:schemeClr val="tx1"/>
                </a:solidFill>
                <a:latin typeface="Times New Roman" panose="02020603050405020304" pitchFamily="18" charset="0"/>
                <a:cs typeface="Times New Roman" panose="02020603050405020304" pitchFamily="18" charset="0"/>
              </a:rPr>
              <a:t>positive characteristics </a:t>
            </a:r>
            <a:r>
              <a:rPr lang="en-AU" dirty="0">
                <a:solidFill>
                  <a:schemeClr val="tx1"/>
                </a:solidFill>
                <a:latin typeface="Times New Roman" panose="02020603050405020304" pitchFamily="18" charset="0"/>
                <a:cs typeface="Times New Roman" panose="02020603050405020304" pitchFamily="18" charset="0"/>
              </a:rPr>
              <a:t>to </a:t>
            </a:r>
            <a:r>
              <a:rPr lang="en-AU" dirty="0" smtClean="0">
                <a:solidFill>
                  <a:schemeClr val="tx1"/>
                </a:solidFill>
                <a:latin typeface="Times New Roman" panose="02020603050405020304" pitchFamily="18" charset="0"/>
                <a:cs typeface="Times New Roman" panose="02020603050405020304" pitchFamily="18" charset="0"/>
              </a:rPr>
              <a:t>inform education  </a:t>
            </a:r>
            <a:r>
              <a:rPr lang="en-AU" dirty="0">
                <a:solidFill>
                  <a:schemeClr val="tx1"/>
                </a:solidFill>
                <a:latin typeface="Times New Roman" panose="02020603050405020304" pitchFamily="18" charset="0"/>
                <a:cs typeface="Times New Roman" panose="02020603050405020304" pitchFamily="18" charset="0"/>
              </a:rPr>
              <a:t>and </a:t>
            </a:r>
            <a:r>
              <a:rPr lang="en-AU" dirty="0" smtClean="0">
                <a:solidFill>
                  <a:schemeClr val="tx1"/>
                </a:solidFill>
                <a:latin typeface="Times New Roman" panose="02020603050405020304" pitchFamily="18" charset="0"/>
                <a:cs typeface="Times New Roman" panose="02020603050405020304" pitchFamily="18" charset="0"/>
              </a:rPr>
              <a:t>learning needs </a:t>
            </a:r>
          </a:p>
          <a:p>
            <a:r>
              <a:rPr lang="fr-FR" dirty="0">
                <a:solidFill>
                  <a:schemeClr val="tx1"/>
                </a:solidFill>
                <a:latin typeface="Times New Roman" panose="02020603050405020304" pitchFamily="18" charset="0"/>
                <a:cs typeface="Times New Roman" panose="02020603050405020304" pitchFamily="18" charset="0"/>
              </a:rPr>
              <a:t>ASD and </a:t>
            </a:r>
            <a:r>
              <a:rPr lang="fr-FR" dirty="0" smtClean="0">
                <a:solidFill>
                  <a:schemeClr val="tx1"/>
                </a:solidFill>
                <a:latin typeface="Times New Roman" panose="02020603050405020304" pitchFamily="18" charset="0"/>
                <a:cs typeface="Times New Roman" panose="02020603050405020304" pitchFamily="18" charset="0"/>
              </a:rPr>
              <a:t>possible </a:t>
            </a:r>
            <a:r>
              <a:rPr lang="fr-FR" dirty="0" err="1" smtClean="0">
                <a:solidFill>
                  <a:schemeClr val="tx1"/>
                </a:solidFill>
                <a:latin typeface="Times New Roman" panose="02020603050405020304" pitchFamily="18" charset="0"/>
                <a:cs typeface="Times New Roman" panose="02020603050405020304" pitchFamily="18" charset="0"/>
              </a:rPr>
              <a:t>negative</a:t>
            </a:r>
            <a:r>
              <a:rPr lang="fr-FR" dirty="0" smtClean="0">
                <a:solidFill>
                  <a:schemeClr val="tx1"/>
                </a:solidFill>
                <a:latin typeface="Times New Roman" panose="02020603050405020304" pitchFamily="18" charset="0"/>
                <a:cs typeface="Times New Roman" panose="02020603050405020304" pitchFamily="18" charset="0"/>
              </a:rPr>
              <a:t> impacts </a:t>
            </a:r>
            <a:r>
              <a:rPr lang="fr-FR" dirty="0">
                <a:solidFill>
                  <a:schemeClr val="tx1"/>
                </a:solidFill>
                <a:latin typeface="Times New Roman" panose="02020603050405020304" pitchFamily="18" charset="0"/>
                <a:cs typeface="Times New Roman" panose="02020603050405020304" pitchFamily="18" charset="0"/>
              </a:rPr>
              <a:t>on </a:t>
            </a:r>
            <a:r>
              <a:rPr lang="fr-FR" dirty="0" err="1" smtClean="0">
                <a:solidFill>
                  <a:schemeClr val="tx1"/>
                </a:solidFill>
                <a:latin typeface="Times New Roman" panose="02020603050405020304" pitchFamily="18" charset="0"/>
                <a:cs typeface="Times New Roman" panose="02020603050405020304" pitchFamily="18" charset="0"/>
              </a:rPr>
              <a:t>learning</a:t>
            </a:r>
            <a:endParaRPr lang="fr-FR" dirty="0">
              <a:solidFill>
                <a:schemeClr val="tx1"/>
              </a:solidFill>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p:txBody>
      </p:sp>
      <p:pic>
        <p:nvPicPr>
          <p:cNvPr id="4" name="Picture 3" descr="AES_ No Backgrd.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663953" y="355018"/>
            <a:ext cx="1979917" cy="1116999"/>
          </a:xfrm>
          <a:prstGeom prst="rect">
            <a:avLst/>
          </a:prstGeom>
        </p:spPr>
      </p:pic>
      <p:sp>
        <p:nvSpPr>
          <p:cNvPr id="6" name="Footer Placeholder 5"/>
          <p:cNvSpPr>
            <a:spLocks noGrp="1"/>
          </p:cNvSpPr>
          <p:nvPr>
            <p:ph type="ftr" sz="quarter" idx="11"/>
          </p:nvPr>
        </p:nvSpPr>
        <p:spPr/>
        <p:txBody>
          <a:bodyPr/>
          <a:lstStyle/>
          <a:p>
            <a:r>
              <a:rPr lang="en-AU" smtClean="0"/>
              <a:t>Dr. John Worthington www.jweducation.com (c)</a:t>
            </a:r>
            <a:endParaRPr lang="en-US"/>
          </a:p>
        </p:txBody>
      </p:sp>
    </p:spTree>
    <p:extLst>
      <p:ext uri="{BB962C8B-B14F-4D97-AF65-F5344CB8AC3E}">
        <p14:creationId xmlns:p14="http://schemas.microsoft.com/office/powerpoint/2010/main" val="247343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92366"/>
          </a:xfrm>
        </p:spPr>
        <p:txBody>
          <a:bodyPr/>
          <a:lstStyle/>
          <a:p>
            <a:r>
              <a:rPr lang="en-AU" sz="3200" b="1" dirty="0">
                <a:solidFill>
                  <a:schemeClr val="tx1"/>
                </a:solidFill>
                <a:effectLst/>
                <a:latin typeface="Times New Roman" panose="02020603050405020304" pitchFamily="18" charset="0"/>
                <a:cs typeface="Times New Roman" panose="02020603050405020304" pitchFamily="18" charset="0"/>
              </a:rPr>
              <a:t>A Word </a:t>
            </a:r>
            <a:r>
              <a:rPr lang="en-AU" sz="3200" b="1" dirty="0" smtClean="0">
                <a:solidFill>
                  <a:schemeClr val="tx1"/>
                </a:solidFill>
                <a:effectLst/>
                <a:latin typeface="Times New Roman" panose="02020603050405020304" pitchFamily="18" charset="0"/>
                <a:cs typeface="Times New Roman" panose="02020603050405020304" pitchFamily="18" charset="0"/>
              </a:rPr>
              <a:t>of </a:t>
            </a:r>
            <a:r>
              <a:rPr lang="en-AU" sz="3200" b="1" dirty="0">
                <a:solidFill>
                  <a:schemeClr val="tx1"/>
                </a:solidFill>
                <a:effectLst/>
                <a:latin typeface="Times New Roman" panose="02020603050405020304" pitchFamily="18" charset="0"/>
                <a:cs typeface="Times New Roman" panose="02020603050405020304" pitchFamily="18" charset="0"/>
              </a:rPr>
              <a:t>Caution</a:t>
            </a:r>
          </a:p>
        </p:txBody>
      </p:sp>
      <p:sp>
        <p:nvSpPr>
          <p:cNvPr id="3" name="Content Placeholder 2"/>
          <p:cNvSpPr>
            <a:spLocks noGrp="1"/>
          </p:cNvSpPr>
          <p:nvPr>
            <p:ph idx="1"/>
          </p:nvPr>
        </p:nvSpPr>
        <p:spPr>
          <a:xfrm>
            <a:off x="457200" y="1487277"/>
            <a:ext cx="8229600" cy="4638886"/>
          </a:xfrm>
        </p:spPr>
        <p:txBody>
          <a:bodyPr>
            <a:normAutofit/>
          </a:bodyPr>
          <a:lstStyle/>
          <a:p>
            <a:r>
              <a:rPr lang="en-AU" dirty="0" smtClean="0">
                <a:solidFill>
                  <a:schemeClr val="tx1"/>
                </a:solidFill>
                <a:latin typeface="Times New Roman" panose="02020603050405020304" pitchFamily="18" charset="0"/>
                <a:cs typeface="Times New Roman" panose="02020603050405020304" pitchFamily="18" charset="0"/>
              </a:rPr>
              <a:t>The wide and growing recognition of ASD as a significant condition is a positive development, its formal diagnosis remains complex. </a:t>
            </a:r>
          </a:p>
          <a:p>
            <a:r>
              <a:rPr lang="en-AU" dirty="0" smtClean="0">
                <a:solidFill>
                  <a:schemeClr val="tx1"/>
                </a:solidFill>
                <a:latin typeface="Times New Roman" panose="02020603050405020304" pitchFamily="18" charset="0"/>
                <a:cs typeface="Times New Roman" panose="02020603050405020304" pitchFamily="18" charset="0"/>
              </a:rPr>
              <a:t>Publications, organizations and government agencies agree in the main on the characteristics which result in a diagnosis of ASD, however, the basis for diagnosis will continue to evolve.</a:t>
            </a:r>
          </a:p>
          <a:p>
            <a:r>
              <a:rPr lang="en-AU" dirty="0" smtClean="0">
                <a:solidFill>
                  <a:schemeClr val="tx1"/>
                </a:solidFill>
                <a:latin typeface="Times New Roman" panose="02020603050405020304" pitchFamily="18" charset="0"/>
                <a:cs typeface="Times New Roman" panose="02020603050405020304" pitchFamily="18" charset="0"/>
              </a:rPr>
              <a:t>When professionals are supporting parents of children who may have ASD it is essential that a diagnosis does not occur by ‘default’. That is, where records begin to use ‘ASD’ based on what was observed or said rather than after a formal diagnosis has been made by the appropriate individual or team (in writing). </a:t>
            </a:r>
          </a:p>
        </p:txBody>
      </p:sp>
      <p:pic>
        <p:nvPicPr>
          <p:cNvPr id="4" name="Picture 3" descr="AES_ No Backgrd.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706883" y="333866"/>
            <a:ext cx="1979917" cy="1116999"/>
          </a:xfrm>
          <a:prstGeom prst="rect">
            <a:avLst/>
          </a:prstGeom>
        </p:spPr>
      </p:pic>
      <p:sp>
        <p:nvSpPr>
          <p:cNvPr id="6" name="Footer Placeholder 5"/>
          <p:cNvSpPr>
            <a:spLocks noGrp="1"/>
          </p:cNvSpPr>
          <p:nvPr>
            <p:ph type="ftr" sz="quarter" idx="11"/>
          </p:nvPr>
        </p:nvSpPr>
        <p:spPr/>
        <p:txBody>
          <a:bodyPr/>
          <a:lstStyle/>
          <a:p>
            <a:r>
              <a:rPr lang="en-AU" smtClean="0"/>
              <a:t>Dr. John Worthington www.jweducation.com (c)</a:t>
            </a:r>
            <a:endParaRPr lang="en-US"/>
          </a:p>
        </p:txBody>
      </p:sp>
    </p:spTree>
    <p:extLst>
      <p:ext uri="{BB962C8B-B14F-4D97-AF65-F5344CB8AC3E}">
        <p14:creationId xmlns:p14="http://schemas.microsoft.com/office/powerpoint/2010/main" val="800854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3200" dirty="0" smtClean="0"/>
              <a:t/>
            </a:r>
            <a:br>
              <a:rPr lang="fr-FR" sz="3200" dirty="0" smtClean="0"/>
            </a:br>
            <a:endParaRPr lang="fr-FR" sz="3200" dirty="0"/>
          </a:p>
        </p:txBody>
      </p:sp>
      <p:sp>
        <p:nvSpPr>
          <p:cNvPr id="3" name="Content Placeholder 2"/>
          <p:cNvSpPr>
            <a:spLocks noGrp="1"/>
          </p:cNvSpPr>
          <p:nvPr>
            <p:ph idx="1"/>
          </p:nvPr>
        </p:nvSpPr>
        <p:spPr>
          <a:xfrm>
            <a:off x="457200" y="1917100"/>
            <a:ext cx="8229600" cy="4604886"/>
          </a:xfrm>
        </p:spPr>
        <p:txBody>
          <a:bodyPr>
            <a:normAutofit/>
          </a:bodyPr>
          <a:lstStyle/>
          <a:p>
            <a:r>
              <a:rPr lang="en-AU" dirty="0" smtClean="0">
                <a:solidFill>
                  <a:schemeClr val="tx1"/>
                </a:solidFill>
                <a:latin typeface="Times New Roman" panose="02020603050405020304" pitchFamily="18" charset="0"/>
                <a:cs typeface="Times New Roman" panose="02020603050405020304" pitchFamily="18" charset="0"/>
              </a:rPr>
              <a:t>ASD individuals </a:t>
            </a:r>
            <a:r>
              <a:rPr lang="en-AU" dirty="0">
                <a:solidFill>
                  <a:schemeClr val="tx1"/>
                </a:solidFill>
                <a:latin typeface="Times New Roman" panose="02020603050405020304" pitchFamily="18" charset="0"/>
                <a:cs typeface="Times New Roman" panose="02020603050405020304" pitchFamily="18" charset="0"/>
              </a:rPr>
              <a:t>with average to high </a:t>
            </a:r>
            <a:r>
              <a:rPr lang="en-AU" dirty="0" smtClean="0">
                <a:solidFill>
                  <a:schemeClr val="tx1"/>
                </a:solidFill>
                <a:latin typeface="Times New Roman" panose="02020603050405020304" pitchFamily="18" charset="0"/>
                <a:cs typeface="Times New Roman" panose="02020603050405020304" pitchFamily="18" charset="0"/>
              </a:rPr>
              <a:t>intellectual </a:t>
            </a:r>
            <a:r>
              <a:rPr lang="en-AU" dirty="0">
                <a:solidFill>
                  <a:schemeClr val="tx1"/>
                </a:solidFill>
                <a:latin typeface="Times New Roman" panose="02020603050405020304" pitchFamily="18" charset="0"/>
                <a:cs typeface="Times New Roman" panose="02020603050405020304" pitchFamily="18" charset="0"/>
              </a:rPr>
              <a:t>abilities may have an uneven cognitive </a:t>
            </a:r>
            <a:r>
              <a:rPr lang="en-AU" dirty="0" smtClean="0">
                <a:solidFill>
                  <a:schemeClr val="tx1"/>
                </a:solidFill>
                <a:latin typeface="Times New Roman" panose="02020603050405020304" pitchFamily="18" charset="0"/>
                <a:cs typeface="Times New Roman" panose="02020603050405020304" pitchFamily="18" charset="0"/>
              </a:rPr>
              <a:t>profile </a:t>
            </a:r>
            <a:r>
              <a:rPr lang="en-AU" dirty="0">
                <a:solidFill>
                  <a:schemeClr val="tx1"/>
                </a:solidFill>
                <a:latin typeface="Times New Roman" panose="02020603050405020304" pitchFamily="18" charset="0"/>
                <a:cs typeface="Times New Roman" panose="02020603050405020304" pitchFamily="18" charset="0"/>
              </a:rPr>
              <a:t>and there may be a significant gap between their ‘potential’ and functional skills. </a:t>
            </a:r>
            <a:endParaRPr lang="en-AU" dirty="0" smtClean="0">
              <a:solidFill>
                <a:schemeClr val="tx1"/>
              </a:solidFill>
              <a:latin typeface="Times New Roman" panose="02020603050405020304" pitchFamily="18" charset="0"/>
              <a:cs typeface="Times New Roman" panose="02020603050405020304" pitchFamily="18" charset="0"/>
            </a:endParaRPr>
          </a:p>
          <a:p>
            <a:r>
              <a:rPr lang="en-AU" dirty="0" smtClean="0">
                <a:solidFill>
                  <a:schemeClr val="tx1"/>
                </a:solidFill>
                <a:latin typeface="Times New Roman" panose="02020603050405020304" pitchFamily="18" charset="0"/>
                <a:cs typeface="Times New Roman" panose="02020603050405020304" pitchFamily="18" charset="0"/>
              </a:rPr>
              <a:t>An uneven cognitive profile in combination with the specific difficulties a person on the spectrum may have, could obscure that individual's true learning potential.</a:t>
            </a:r>
          </a:p>
          <a:p>
            <a:r>
              <a:rPr lang="en-AU" dirty="0" smtClean="0">
                <a:solidFill>
                  <a:schemeClr val="tx1"/>
                </a:solidFill>
                <a:latin typeface="Times New Roman" panose="02020603050405020304" pitchFamily="18" charset="0"/>
                <a:cs typeface="Times New Roman" panose="02020603050405020304" pitchFamily="18" charset="0"/>
              </a:rPr>
              <a:t>Gifted and talented individuals </a:t>
            </a:r>
            <a:r>
              <a:rPr lang="en-AU" dirty="0">
                <a:solidFill>
                  <a:schemeClr val="tx1"/>
                </a:solidFill>
                <a:latin typeface="Times New Roman" panose="02020603050405020304" pitchFamily="18" charset="0"/>
                <a:cs typeface="Times New Roman" panose="02020603050405020304" pitchFamily="18" charset="0"/>
              </a:rPr>
              <a:t>on the spectrum </a:t>
            </a:r>
            <a:r>
              <a:rPr lang="en-AU" dirty="0" smtClean="0">
                <a:solidFill>
                  <a:schemeClr val="tx1"/>
                </a:solidFill>
                <a:latin typeface="Times New Roman" panose="02020603050405020304" pitchFamily="18" charset="0"/>
                <a:cs typeface="Times New Roman" panose="02020603050405020304" pitchFamily="18" charset="0"/>
              </a:rPr>
              <a:t>can also have </a:t>
            </a:r>
            <a:r>
              <a:rPr lang="en-AU" dirty="0">
                <a:solidFill>
                  <a:schemeClr val="tx1"/>
                </a:solidFill>
                <a:latin typeface="Times New Roman" panose="02020603050405020304" pitchFamily="18" charset="0"/>
                <a:cs typeface="Times New Roman" panose="02020603050405020304" pitchFamily="18" charset="0"/>
              </a:rPr>
              <a:t>other significant </a:t>
            </a:r>
            <a:r>
              <a:rPr lang="en-AU" dirty="0" smtClean="0">
                <a:solidFill>
                  <a:schemeClr val="tx1"/>
                </a:solidFill>
                <a:latin typeface="Times New Roman" panose="02020603050405020304" pitchFamily="18" charset="0"/>
                <a:cs typeface="Times New Roman" panose="02020603050405020304" pitchFamily="18" charset="0"/>
              </a:rPr>
              <a:t>challenges </a:t>
            </a:r>
            <a:r>
              <a:rPr lang="en-AU" dirty="0">
                <a:solidFill>
                  <a:schemeClr val="tx1"/>
                </a:solidFill>
                <a:latin typeface="Times New Roman" panose="02020603050405020304" pitchFamily="18" charset="0"/>
                <a:cs typeface="Times New Roman" panose="02020603050405020304" pitchFamily="18" charset="0"/>
              </a:rPr>
              <a:t>including </a:t>
            </a:r>
            <a:r>
              <a:rPr lang="en-AU" dirty="0" smtClean="0">
                <a:solidFill>
                  <a:schemeClr val="tx1"/>
                </a:solidFill>
                <a:latin typeface="Times New Roman" panose="02020603050405020304" pitchFamily="18" charset="0"/>
                <a:cs typeface="Times New Roman" panose="02020603050405020304" pitchFamily="18" charset="0"/>
              </a:rPr>
              <a:t>language </a:t>
            </a:r>
            <a:r>
              <a:rPr lang="en-AU" dirty="0">
                <a:solidFill>
                  <a:schemeClr val="tx1"/>
                </a:solidFill>
                <a:latin typeface="Times New Roman" panose="02020603050405020304" pitchFamily="18" charset="0"/>
                <a:cs typeface="Times New Roman" panose="02020603050405020304" pitchFamily="18" charset="0"/>
              </a:rPr>
              <a:t>impairment, </a:t>
            </a:r>
            <a:r>
              <a:rPr lang="en-AU" dirty="0" smtClean="0">
                <a:solidFill>
                  <a:schemeClr val="tx1"/>
                </a:solidFill>
                <a:latin typeface="Times New Roman" panose="02020603050405020304" pitchFamily="18" charset="0"/>
                <a:cs typeface="Times New Roman" panose="02020603050405020304" pitchFamily="18" charset="0"/>
              </a:rPr>
              <a:t>motor difficulties, sensory issues, self-injury. In addition older </a:t>
            </a:r>
            <a:r>
              <a:rPr lang="en-AU" dirty="0">
                <a:solidFill>
                  <a:schemeClr val="tx1"/>
                </a:solidFill>
                <a:latin typeface="Times New Roman" panose="02020603050405020304" pitchFamily="18" charset="0"/>
                <a:cs typeface="Times New Roman" panose="02020603050405020304" pitchFamily="18" charset="0"/>
              </a:rPr>
              <a:t>individuals </a:t>
            </a:r>
            <a:r>
              <a:rPr lang="en-AU" dirty="0" smtClean="0">
                <a:solidFill>
                  <a:schemeClr val="tx1"/>
                </a:solidFill>
                <a:latin typeface="Times New Roman" panose="02020603050405020304" pitchFamily="18" charset="0"/>
                <a:cs typeface="Times New Roman" panose="02020603050405020304" pitchFamily="18" charset="0"/>
              </a:rPr>
              <a:t>(adolescents/adults) are far </a:t>
            </a:r>
            <a:r>
              <a:rPr lang="en-AU" dirty="0">
                <a:solidFill>
                  <a:schemeClr val="tx1"/>
                </a:solidFill>
                <a:latin typeface="Times New Roman" panose="02020603050405020304" pitchFamily="18" charset="0"/>
                <a:cs typeface="Times New Roman" panose="02020603050405020304" pitchFamily="18" charset="0"/>
              </a:rPr>
              <a:t>more likely to have depression </a:t>
            </a:r>
            <a:r>
              <a:rPr lang="en-AU" dirty="0" smtClean="0">
                <a:solidFill>
                  <a:schemeClr val="tx1"/>
                </a:solidFill>
                <a:latin typeface="Times New Roman" panose="02020603050405020304" pitchFamily="18" charset="0"/>
                <a:cs typeface="Times New Roman" panose="02020603050405020304" pitchFamily="18" charset="0"/>
              </a:rPr>
              <a:t>(50%) and experience anxiety (70%). </a:t>
            </a:r>
            <a:endParaRPr lang="en-AU" dirty="0">
              <a:solidFill>
                <a:schemeClr val="tx1"/>
              </a:solidFill>
              <a:latin typeface="Times New Roman" panose="02020603050405020304" pitchFamily="18" charset="0"/>
              <a:cs typeface="Times New Roman" panose="02020603050405020304" pitchFamily="18" charset="0"/>
            </a:endParaRPr>
          </a:p>
          <a:p>
            <a:endParaRPr lang="en-AU" dirty="0"/>
          </a:p>
          <a:p>
            <a:endParaRPr lang="fr-FR" dirty="0"/>
          </a:p>
        </p:txBody>
      </p:sp>
      <p:pic>
        <p:nvPicPr>
          <p:cNvPr id="4" name="Picture 3" descr="AES_ No Backgrd.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829205" y="800100"/>
            <a:ext cx="1979917" cy="1116999"/>
          </a:xfrm>
          <a:prstGeom prst="rect">
            <a:avLst/>
          </a:prstGeom>
        </p:spPr>
      </p:pic>
      <p:sp>
        <p:nvSpPr>
          <p:cNvPr id="5" name="Title 1"/>
          <p:cNvSpPr txBox="1">
            <a:spLocks/>
          </p:cNvSpPr>
          <p:nvPr/>
        </p:nvSpPr>
        <p:spPr>
          <a:xfrm>
            <a:off x="457200" y="0"/>
            <a:ext cx="82296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lgn="l"/>
            <a:r>
              <a:rPr lang="fr-FR" sz="3200" b="1" dirty="0" err="1" smtClean="0">
                <a:solidFill>
                  <a:schemeClr val="tx1"/>
                </a:solidFill>
                <a:effectLst/>
                <a:latin typeface="Times New Roman" panose="02020603050405020304" pitchFamily="18" charset="0"/>
                <a:cs typeface="Times New Roman" panose="02020603050405020304" pitchFamily="18" charset="0"/>
              </a:rPr>
              <a:t>Understanding</a:t>
            </a:r>
            <a:r>
              <a:rPr lang="fr-FR" sz="3200" b="1" dirty="0" smtClean="0">
                <a:solidFill>
                  <a:schemeClr val="tx1"/>
                </a:solidFill>
                <a:effectLst/>
                <a:latin typeface="Times New Roman" panose="02020603050405020304" pitchFamily="18" charset="0"/>
                <a:cs typeface="Times New Roman" panose="02020603050405020304" pitchFamily="18" charset="0"/>
              </a:rPr>
              <a:t> ASD and </a:t>
            </a:r>
            <a:r>
              <a:rPr lang="fr-FR" sz="3200" b="1" dirty="0" err="1" smtClean="0">
                <a:solidFill>
                  <a:schemeClr val="tx1"/>
                </a:solidFill>
                <a:effectLst/>
                <a:latin typeface="Times New Roman" panose="02020603050405020304" pitchFamily="18" charset="0"/>
                <a:cs typeface="Times New Roman" panose="02020603050405020304" pitchFamily="18" charset="0"/>
              </a:rPr>
              <a:t>it’s</a:t>
            </a:r>
            <a:r>
              <a:rPr lang="fr-FR" sz="3200" b="1" dirty="0" smtClean="0">
                <a:solidFill>
                  <a:schemeClr val="tx1"/>
                </a:solidFill>
                <a:effectLst/>
                <a:latin typeface="Times New Roman" panose="02020603050405020304" pitchFamily="18" charset="0"/>
                <a:cs typeface="Times New Roman" panose="02020603050405020304" pitchFamily="18" charset="0"/>
              </a:rPr>
              <a:t> Impacts on Learning</a:t>
            </a:r>
            <a:endParaRPr lang="fr-FR" sz="3200" b="1" dirty="0">
              <a:solidFill>
                <a:schemeClr val="tx1"/>
              </a:solidFill>
              <a:effectLst/>
              <a:latin typeface="Times New Roman" panose="02020603050405020304" pitchFamily="18"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AU" smtClean="0"/>
              <a:t>Dr. John Worthington www.jweducation.com (c)</a:t>
            </a:r>
            <a:endParaRPr lang="en-US"/>
          </a:p>
        </p:txBody>
      </p:sp>
    </p:spTree>
    <p:extLst>
      <p:ext uri="{BB962C8B-B14F-4D97-AF65-F5344CB8AC3E}">
        <p14:creationId xmlns:p14="http://schemas.microsoft.com/office/powerpoint/2010/main" val="3706315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95022"/>
          </a:xfrm>
        </p:spPr>
        <p:txBody>
          <a:bodyPr>
            <a:normAutofit/>
          </a:bodyPr>
          <a:lstStyle/>
          <a:p>
            <a:r>
              <a:rPr lang="en-AU" sz="2400" b="1" dirty="0" smtClean="0">
                <a:solidFill>
                  <a:schemeClr val="tx1"/>
                </a:solidFill>
                <a:latin typeface="Times New Roman" panose="02020603050405020304" pitchFamily="18" charset="0"/>
                <a:cs typeface="Times New Roman" panose="02020603050405020304" pitchFamily="18" charset="0"/>
              </a:rPr>
              <a:t>Some </a:t>
            </a:r>
            <a:r>
              <a:rPr lang="en-AU" sz="2400" b="1" dirty="0">
                <a:solidFill>
                  <a:schemeClr val="tx1"/>
                </a:solidFill>
                <a:latin typeface="Times New Roman" panose="02020603050405020304" pitchFamily="18" charset="0"/>
                <a:cs typeface="Times New Roman" panose="02020603050405020304" pitchFamily="18" charset="0"/>
              </a:rPr>
              <a:t>ASD Characteristics consequences and challenges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50816162"/>
              </p:ext>
            </p:extLst>
          </p:nvPr>
        </p:nvGraphicFramePr>
        <p:xfrm>
          <a:off x="685799" y="1295399"/>
          <a:ext cx="8001000" cy="5334000"/>
        </p:xfrm>
        <a:graphic>
          <a:graphicData uri="http://schemas.openxmlformats.org/drawingml/2006/table">
            <a:tbl>
              <a:tblPr firstRow="1" firstCol="1" bandRow="1">
                <a:tableStyleId>{5C22544A-7EE6-4342-B048-85BDC9FD1C3A}</a:tableStyleId>
              </a:tblPr>
              <a:tblGrid>
                <a:gridCol w="1999817"/>
                <a:gridCol w="1999817"/>
                <a:gridCol w="2000683"/>
                <a:gridCol w="2000683"/>
              </a:tblGrid>
              <a:tr h="592667">
                <a:tc>
                  <a:txBody>
                    <a:bodyPr/>
                    <a:lstStyle/>
                    <a:p>
                      <a:pPr marL="0" marR="0">
                        <a:lnSpc>
                          <a:spcPct val="115000"/>
                        </a:lnSpc>
                        <a:spcBef>
                          <a:spcPts val="0"/>
                        </a:spcBef>
                        <a:spcAft>
                          <a:spcPts val="1000"/>
                        </a:spcAft>
                      </a:pPr>
                      <a:r>
                        <a:rPr lang="en-AU" sz="1400" dirty="0">
                          <a:effectLst/>
                        </a:rPr>
                        <a:t>Diagnostic Criteria / Characteristic</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Resulting behaviour / consequences</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Management  Challenges</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Other Factors</a:t>
                      </a:r>
                      <a:endParaRPr lang="en-AU" sz="1400">
                        <a:effectLst/>
                        <a:latin typeface="Calibri"/>
                        <a:ea typeface="Calibri"/>
                        <a:cs typeface="Times New Roman"/>
                      </a:endParaRPr>
                    </a:p>
                  </a:txBody>
                  <a:tcPr marL="68580" marR="68580" marT="0" marB="0"/>
                </a:tc>
              </a:tr>
              <a:tr h="2074333">
                <a:tc>
                  <a:txBody>
                    <a:bodyPr/>
                    <a:lstStyle/>
                    <a:p>
                      <a:pPr marL="0" marR="0">
                        <a:lnSpc>
                          <a:spcPct val="115000"/>
                        </a:lnSpc>
                        <a:spcBef>
                          <a:spcPts val="0"/>
                        </a:spcBef>
                        <a:spcAft>
                          <a:spcPts val="1000"/>
                        </a:spcAft>
                      </a:pPr>
                      <a:r>
                        <a:rPr lang="en-AU" sz="1400">
                          <a:effectLst/>
                        </a:rPr>
                        <a:t>Complex disorder</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Society in general is based on a </a:t>
                      </a:r>
                      <a:r>
                        <a:rPr lang="en-AU" sz="1400" dirty="0" smtClean="0">
                          <a:effectLst/>
                        </a:rPr>
                        <a:t>neuro-typical </a:t>
                      </a:r>
                      <a:r>
                        <a:rPr lang="en-AU" sz="1400" dirty="0">
                          <a:effectLst/>
                        </a:rPr>
                        <a:t>view of the world, individuals with ASD have a different world view. </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Acknowledging the child has a different world view which </a:t>
                      </a:r>
                      <a:r>
                        <a:rPr lang="en-AU" sz="1400" dirty="0" smtClean="0">
                          <a:effectLst/>
                        </a:rPr>
                        <a:t>may</a:t>
                      </a:r>
                      <a:r>
                        <a:rPr lang="en-AU" sz="1400" baseline="0" dirty="0" smtClean="0">
                          <a:effectLst/>
                        </a:rPr>
                        <a:t> </a:t>
                      </a:r>
                      <a:r>
                        <a:rPr lang="en-AU" sz="1400" dirty="0" smtClean="0">
                          <a:effectLst/>
                        </a:rPr>
                        <a:t>well </a:t>
                      </a:r>
                      <a:r>
                        <a:rPr lang="en-AU" sz="1400" dirty="0">
                          <a:effectLst/>
                        </a:rPr>
                        <a:t>be the cause/s of a particular behaviour.</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Behaviour may be unrelated to ASD e.g. health, </a:t>
                      </a:r>
                      <a:r>
                        <a:rPr lang="en-AU" sz="1400" dirty="0" smtClean="0">
                          <a:effectLst/>
                        </a:rPr>
                        <a:t>sleeping, ADHD, anxiety</a:t>
                      </a:r>
                      <a:endParaRPr lang="en-AU" sz="1400" dirty="0">
                        <a:effectLst/>
                        <a:latin typeface="Calibri"/>
                        <a:ea typeface="Calibri"/>
                        <a:cs typeface="Times New Roman"/>
                      </a:endParaRPr>
                    </a:p>
                  </a:txBody>
                  <a:tcPr marL="68580" marR="68580" marT="0" marB="0"/>
                </a:tc>
              </a:tr>
              <a:tr h="2667000">
                <a:tc>
                  <a:txBody>
                    <a:bodyPr/>
                    <a:lstStyle/>
                    <a:p>
                      <a:pPr marL="0" marR="0">
                        <a:lnSpc>
                          <a:spcPct val="115000"/>
                        </a:lnSpc>
                        <a:spcBef>
                          <a:spcPts val="0"/>
                        </a:spcBef>
                        <a:spcAft>
                          <a:spcPts val="1000"/>
                        </a:spcAft>
                      </a:pPr>
                      <a:r>
                        <a:rPr lang="en-AU" sz="1400">
                          <a:effectLst/>
                        </a:rPr>
                        <a:t>Persistent disorder</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Characteristics will tend to persist, moving behaviours from the negative / damaging time consuming characteristic to be more positive productive </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Observing and understanding the behaviour and using that to guide change (e.g. make lining up more useful</a:t>
                      </a:r>
                      <a:r>
                        <a:rPr lang="en-AU" sz="1400" dirty="0" smtClean="0">
                          <a:effectLst/>
                        </a:rPr>
                        <a:t>) then move on to other generalizable tasks.</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Parents , teachers, therapists and </a:t>
                      </a:r>
                      <a:r>
                        <a:rPr lang="en-AU" sz="1400" dirty="0" smtClean="0">
                          <a:effectLst/>
                        </a:rPr>
                        <a:t>others</a:t>
                      </a:r>
                      <a:r>
                        <a:rPr lang="en-AU" sz="1400" baseline="0" dirty="0" smtClean="0">
                          <a:effectLst/>
                        </a:rPr>
                        <a:t> </a:t>
                      </a:r>
                      <a:r>
                        <a:rPr lang="en-AU" sz="1400" dirty="0" smtClean="0">
                          <a:effectLst/>
                        </a:rPr>
                        <a:t>needing </a:t>
                      </a:r>
                      <a:r>
                        <a:rPr lang="en-AU" sz="1400" dirty="0">
                          <a:effectLst/>
                        </a:rPr>
                        <a:t>to understand the underlying persistent nature </a:t>
                      </a:r>
                      <a:r>
                        <a:rPr lang="en-AU" sz="1400" dirty="0" smtClean="0">
                          <a:effectLst/>
                        </a:rPr>
                        <a:t>of ASD and its impact</a:t>
                      </a:r>
                    </a:p>
                    <a:p>
                      <a:pPr marL="0" marR="0">
                        <a:lnSpc>
                          <a:spcPct val="115000"/>
                        </a:lnSpc>
                        <a:spcBef>
                          <a:spcPts val="0"/>
                        </a:spcBef>
                        <a:spcAft>
                          <a:spcPts val="1000"/>
                        </a:spcAft>
                      </a:pPr>
                      <a:endParaRPr lang="en-AU" sz="1400" dirty="0" smtClean="0">
                        <a:effectLst/>
                        <a:latin typeface="Calibri"/>
                        <a:ea typeface="Calibri"/>
                        <a:cs typeface="Times New Roman"/>
                      </a:endParaRPr>
                    </a:p>
                    <a:p>
                      <a:pPr marL="0" marR="0">
                        <a:lnSpc>
                          <a:spcPct val="115000"/>
                        </a:lnSpc>
                        <a:spcBef>
                          <a:spcPts val="0"/>
                        </a:spcBef>
                        <a:spcAft>
                          <a:spcPts val="1000"/>
                        </a:spcAft>
                      </a:pPr>
                      <a:r>
                        <a:rPr lang="en-AU" sz="1400" dirty="0" smtClean="0">
                          <a:effectLst/>
                          <a:latin typeface="Calibri"/>
                          <a:ea typeface="Calibri"/>
                          <a:cs typeface="Times New Roman"/>
                        </a:rPr>
                        <a:t>Awareness </a:t>
                      </a:r>
                      <a:r>
                        <a:rPr lang="en-AU" sz="1400" dirty="0" smtClean="0">
                          <a:effectLst/>
                          <a:latin typeface="Calibri"/>
                          <a:ea typeface="Calibri"/>
                          <a:cs typeface="Times New Roman"/>
                          <a:sym typeface="Wingdings" panose="05000000000000000000" pitchFamily="2" charset="2"/>
                        </a:rPr>
                        <a:t> Understanding</a:t>
                      </a:r>
                      <a:r>
                        <a:rPr lang="en-AU" sz="1400" baseline="0" dirty="0" smtClean="0">
                          <a:effectLst/>
                          <a:latin typeface="Calibri"/>
                          <a:ea typeface="Calibri"/>
                          <a:cs typeface="Times New Roman"/>
                          <a:sym typeface="Wingdings" panose="05000000000000000000" pitchFamily="2" charset="2"/>
                        </a:rPr>
                        <a:t>  Action</a:t>
                      </a:r>
                      <a:endParaRPr lang="en-AU" sz="1400" dirty="0">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2817813" y="1600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1"/>
          <p:cNvSpPr>
            <a:spLocks noChangeArrowheads="1"/>
          </p:cNvSpPr>
          <p:nvPr/>
        </p:nvSpPr>
        <p:spPr bwMode="auto">
          <a:xfrm>
            <a:off x="1638300" y="19700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8" name="Picture 7" descr="AES_ No Backgrd.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853444" y="1141731"/>
            <a:ext cx="1217852" cy="687069"/>
          </a:xfrm>
          <a:prstGeom prst="rect">
            <a:avLst/>
          </a:prstGeom>
        </p:spPr>
      </p:pic>
      <p:sp>
        <p:nvSpPr>
          <p:cNvPr id="9" name="Footer Placeholder 8"/>
          <p:cNvSpPr>
            <a:spLocks noGrp="1"/>
          </p:cNvSpPr>
          <p:nvPr>
            <p:ph type="ftr" sz="quarter" idx="11"/>
          </p:nvPr>
        </p:nvSpPr>
        <p:spPr/>
        <p:txBody>
          <a:bodyPr/>
          <a:lstStyle/>
          <a:p>
            <a:r>
              <a:rPr lang="en-AU" smtClean="0"/>
              <a:t>Dr. John Worthington www.jweducation.com (c)</a:t>
            </a:r>
            <a:endParaRPr lang="en-US"/>
          </a:p>
        </p:txBody>
      </p:sp>
    </p:spTree>
    <p:extLst>
      <p:ext uri="{BB962C8B-B14F-4D97-AF65-F5344CB8AC3E}">
        <p14:creationId xmlns:p14="http://schemas.microsoft.com/office/powerpoint/2010/main" val="3944247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963257324"/>
              </p:ext>
            </p:extLst>
          </p:nvPr>
        </p:nvGraphicFramePr>
        <p:xfrm>
          <a:off x="533400" y="0"/>
          <a:ext cx="7467600" cy="7360920"/>
        </p:xfrm>
        <a:graphic>
          <a:graphicData uri="http://schemas.openxmlformats.org/drawingml/2006/table">
            <a:tbl>
              <a:tblPr firstRow="1" firstCol="1" bandRow="1">
                <a:tableStyleId>{5C22544A-7EE6-4342-B048-85BDC9FD1C3A}</a:tableStyleId>
              </a:tblPr>
              <a:tblGrid>
                <a:gridCol w="1600200"/>
                <a:gridCol w="1905000"/>
                <a:gridCol w="2095097"/>
                <a:gridCol w="1867303"/>
              </a:tblGrid>
              <a:tr h="341870">
                <a:tc>
                  <a:txBody>
                    <a:bodyPr/>
                    <a:lstStyle/>
                    <a:p>
                      <a:pPr marL="0" marR="0">
                        <a:lnSpc>
                          <a:spcPct val="115000"/>
                        </a:lnSpc>
                        <a:spcBef>
                          <a:spcPts val="0"/>
                        </a:spcBef>
                        <a:spcAft>
                          <a:spcPts val="1000"/>
                        </a:spcAft>
                      </a:pPr>
                      <a:r>
                        <a:rPr lang="en-AU" sz="1400" dirty="0">
                          <a:effectLst/>
                        </a:rPr>
                        <a:t>Diagnostic Criteria / Characteristic</a:t>
                      </a:r>
                      <a:endParaRPr lang="en-AU" sz="14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dirty="0">
                          <a:effectLst/>
                        </a:rPr>
                        <a:t>Resulting behaviour / consequences</a:t>
                      </a:r>
                      <a:endParaRPr lang="en-AU" sz="14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a:effectLst/>
                        </a:rPr>
                        <a:t>Management  Challenges</a:t>
                      </a:r>
                      <a:endParaRPr lang="en-AU" sz="140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a:effectLst/>
                        </a:rPr>
                        <a:t>Other Factors</a:t>
                      </a:r>
                      <a:endParaRPr lang="en-AU" sz="1400">
                        <a:effectLst/>
                        <a:latin typeface="Calibri"/>
                        <a:ea typeface="Calibri"/>
                        <a:cs typeface="Times New Roman"/>
                      </a:endParaRPr>
                    </a:p>
                  </a:txBody>
                  <a:tcPr marL="44723" marR="44723" marT="0" marB="0"/>
                </a:tc>
              </a:tr>
              <a:tr h="3247768">
                <a:tc>
                  <a:txBody>
                    <a:bodyPr/>
                    <a:lstStyle/>
                    <a:p>
                      <a:pPr marL="0" marR="0">
                        <a:lnSpc>
                          <a:spcPct val="115000"/>
                        </a:lnSpc>
                        <a:spcBef>
                          <a:spcPts val="0"/>
                        </a:spcBef>
                        <a:spcAft>
                          <a:spcPts val="1000"/>
                        </a:spcAft>
                      </a:pPr>
                      <a:r>
                        <a:rPr lang="en-AU" sz="1400" dirty="0">
                          <a:effectLst/>
                        </a:rPr>
                        <a:t>Social awareness and communication </a:t>
                      </a:r>
                      <a:endParaRPr lang="en-AU" sz="14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dirty="0">
                          <a:effectLst/>
                        </a:rPr>
                        <a:t>Poor or incorrect reading of social cues. Preference for reduced or no social interaction. At risk of bullying.</a:t>
                      </a:r>
                      <a:endParaRPr lang="en-AU" sz="14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dirty="0">
                          <a:effectLst/>
                        </a:rPr>
                        <a:t>Teaching social communication to broaden social contact. Not forcing the child to do things they are not ready for. Deliberate use of language, provide language modelling and adequate time to respond. Opportunities for sharing in semi-structured activities, one-to-one or in small groups. Teach how to read facial expressions.  </a:t>
                      </a:r>
                      <a:endParaRPr lang="en-AU" sz="14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dirty="0">
                          <a:effectLst/>
                        </a:rPr>
                        <a:t>Using other strategies such as social media to facilitate social awareness and communication. This could be the end goal or a step to more direct interaction. </a:t>
                      </a:r>
                      <a:endParaRPr lang="en-AU" sz="1400" dirty="0">
                        <a:effectLst/>
                        <a:latin typeface="Calibri"/>
                        <a:ea typeface="Calibri"/>
                        <a:cs typeface="Times New Roman"/>
                      </a:endParaRPr>
                    </a:p>
                  </a:txBody>
                  <a:tcPr marL="44723" marR="44723" marT="0" marB="0"/>
                </a:tc>
              </a:tr>
              <a:tr h="2734962">
                <a:tc>
                  <a:txBody>
                    <a:bodyPr/>
                    <a:lstStyle/>
                    <a:p>
                      <a:pPr marL="0" marR="0">
                        <a:lnSpc>
                          <a:spcPct val="115000"/>
                        </a:lnSpc>
                        <a:spcBef>
                          <a:spcPts val="0"/>
                        </a:spcBef>
                        <a:spcAft>
                          <a:spcPts val="1000"/>
                        </a:spcAft>
                      </a:pPr>
                      <a:r>
                        <a:rPr lang="en-AU" sz="1400" dirty="0">
                          <a:effectLst/>
                        </a:rPr>
                        <a:t>Sensory Sensitives</a:t>
                      </a:r>
                      <a:endParaRPr lang="en-AU" sz="1400" dirty="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a:effectLst/>
                        </a:rPr>
                        <a:t>Sensory seeking or avoidance leading to; social isolation and perceived difference and interrupted learning and recreation. Social consequences if unable to do some social things e.g. touch / shake hands. </a:t>
                      </a:r>
                      <a:endParaRPr lang="en-AU" sz="140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a:effectLst/>
                        </a:rPr>
                        <a:t>Identifying the sensory profile of the child. Reducing the impact of the sensory sensitives through manipulation of the environment, appropriate diversion and or de-sensitising. Such as appropriate seating, quite areas, less clutter, fewer distracting materials. </a:t>
                      </a:r>
                      <a:endParaRPr lang="en-AU" sz="1400">
                        <a:effectLst/>
                        <a:latin typeface="Calibri"/>
                        <a:ea typeface="Calibri"/>
                        <a:cs typeface="Times New Roman"/>
                      </a:endParaRPr>
                    </a:p>
                  </a:txBody>
                  <a:tcPr marL="44723" marR="44723" marT="0" marB="0"/>
                </a:tc>
                <a:tc>
                  <a:txBody>
                    <a:bodyPr/>
                    <a:lstStyle/>
                    <a:p>
                      <a:pPr marL="0" marR="0">
                        <a:lnSpc>
                          <a:spcPct val="115000"/>
                        </a:lnSpc>
                        <a:spcBef>
                          <a:spcPts val="0"/>
                        </a:spcBef>
                        <a:spcAft>
                          <a:spcPts val="1000"/>
                        </a:spcAft>
                      </a:pPr>
                      <a:r>
                        <a:rPr lang="en-AU" sz="1400" dirty="0">
                          <a:effectLst/>
                        </a:rPr>
                        <a:t>Changing the environment without isolating the child. </a:t>
                      </a:r>
                      <a:endParaRPr lang="en-AU" sz="1400" dirty="0">
                        <a:effectLst/>
                        <a:latin typeface="Calibri"/>
                        <a:ea typeface="Calibri"/>
                        <a:cs typeface="Times New Roman"/>
                      </a:endParaRPr>
                    </a:p>
                  </a:txBody>
                  <a:tcPr marL="44723" marR="44723" marT="0" marB="0"/>
                </a:tc>
              </a:tr>
            </a:tbl>
          </a:graphicData>
        </a:graphic>
      </p:graphicFrame>
      <p:pic>
        <p:nvPicPr>
          <p:cNvPr id="6" name="Picture 5" descr="AES_ No Backgrd.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710225" y="128179"/>
            <a:ext cx="1217852" cy="687069"/>
          </a:xfrm>
          <a:prstGeom prst="rect">
            <a:avLst/>
          </a:prstGeom>
        </p:spPr>
      </p:pic>
      <p:sp>
        <p:nvSpPr>
          <p:cNvPr id="4" name="Footer Placeholder 3"/>
          <p:cNvSpPr>
            <a:spLocks noGrp="1"/>
          </p:cNvSpPr>
          <p:nvPr>
            <p:ph type="ftr" sz="quarter" idx="11"/>
          </p:nvPr>
        </p:nvSpPr>
        <p:spPr/>
        <p:txBody>
          <a:bodyPr/>
          <a:lstStyle/>
          <a:p>
            <a:r>
              <a:rPr lang="en-AU" smtClean="0"/>
              <a:t>Dr. John Worthington www.jweducation.com (c)</a:t>
            </a:r>
            <a:endParaRPr lang="en-US"/>
          </a:p>
        </p:txBody>
      </p:sp>
    </p:spTree>
    <p:extLst>
      <p:ext uri="{BB962C8B-B14F-4D97-AF65-F5344CB8AC3E}">
        <p14:creationId xmlns:p14="http://schemas.microsoft.com/office/powerpoint/2010/main" val="2019545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781003551"/>
              </p:ext>
            </p:extLst>
          </p:nvPr>
        </p:nvGraphicFramePr>
        <p:xfrm>
          <a:off x="228599" y="381000"/>
          <a:ext cx="8382000" cy="5715001"/>
        </p:xfrm>
        <a:graphic>
          <a:graphicData uri="http://schemas.openxmlformats.org/drawingml/2006/table">
            <a:tbl>
              <a:tblPr firstRow="1" firstCol="1" bandRow="1">
                <a:tableStyleId>{5C22544A-7EE6-4342-B048-85BDC9FD1C3A}</a:tableStyleId>
              </a:tblPr>
              <a:tblGrid>
                <a:gridCol w="2095047"/>
                <a:gridCol w="2095047"/>
                <a:gridCol w="2095953"/>
                <a:gridCol w="2095953"/>
              </a:tblGrid>
              <a:tr h="714375">
                <a:tc>
                  <a:txBody>
                    <a:bodyPr/>
                    <a:lstStyle/>
                    <a:p>
                      <a:pPr marL="0" marR="0">
                        <a:lnSpc>
                          <a:spcPct val="115000"/>
                        </a:lnSpc>
                        <a:spcBef>
                          <a:spcPts val="0"/>
                        </a:spcBef>
                        <a:spcAft>
                          <a:spcPts val="1000"/>
                        </a:spcAft>
                      </a:pPr>
                      <a:r>
                        <a:rPr lang="en-AU" sz="1400" dirty="0">
                          <a:effectLst/>
                        </a:rPr>
                        <a:t>Diagnostic Criteria / Characteristic</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Resulting behaviour / consequences</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Management  Challenges</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Other Factors</a:t>
                      </a:r>
                      <a:endParaRPr lang="en-AU" sz="1400">
                        <a:effectLst/>
                        <a:latin typeface="Calibri"/>
                        <a:ea typeface="Calibri"/>
                        <a:cs typeface="Times New Roman"/>
                      </a:endParaRPr>
                    </a:p>
                  </a:txBody>
                  <a:tcPr marL="68580" marR="68580" marT="0" marB="0"/>
                </a:tc>
              </a:tr>
              <a:tr h="2857501">
                <a:tc>
                  <a:txBody>
                    <a:bodyPr/>
                    <a:lstStyle/>
                    <a:p>
                      <a:pPr marL="0" marR="0">
                        <a:lnSpc>
                          <a:spcPct val="115000"/>
                        </a:lnSpc>
                        <a:spcBef>
                          <a:spcPts val="0"/>
                        </a:spcBef>
                        <a:spcAft>
                          <a:spcPts val="1000"/>
                        </a:spcAft>
                      </a:pPr>
                      <a:r>
                        <a:rPr lang="en-AU" sz="1400" dirty="0">
                          <a:effectLst/>
                        </a:rPr>
                        <a:t>Issues with Reciprocity</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Can lead to social isolation and negative perceptions by others. </a:t>
                      </a:r>
                      <a:endParaRPr lang="en-AU" sz="1400" dirty="0">
                        <a:effectLst/>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n-AU" sz="1400" dirty="0" smtClean="0">
                          <a:effectLst/>
                        </a:rPr>
                        <a:t>Modelling </a:t>
                      </a:r>
                      <a:r>
                        <a:rPr lang="en-AU" sz="1400" dirty="0">
                          <a:effectLst/>
                        </a:rPr>
                        <a:t>and teaching </a:t>
                      </a:r>
                      <a:r>
                        <a:rPr lang="en-AU" sz="1400" dirty="0" smtClean="0">
                          <a:effectLst/>
                        </a:rPr>
                        <a:t>reciprocity</a:t>
                      </a:r>
                      <a:endParaRPr lang="en-AU" sz="1400" dirty="0" smtClean="0">
                        <a:effectLst/>
                        <a:latin typeface="+mn-lt"/>
                        <a:ea typeface="Calibri"/>
                        <a:cs typeface="Times New Roman"/>
                      </a:endParaRPr>
                    </a:p>
                    <a:p>
                      <a:pPr marL="0" marR="0" indent="0" algn="l" defTabSz="914400" rtl="0" eaLnBrk="1" fontAlgn="auto" latinLnBrk="0" hangingPunct="1">
                        <a:lnSpc>
                          <a:spcPct val="115000"/>
                        </a:lnSpc>
                        <a:spcBef>
                          <a:spcPts val="0"/>
                        </a:spcBef>
                        <a:spcAft>
                          <a:spcPts val="1000"/>
                        </a:spcAft>
                        <a:buClrTx/>
                        <a:buSzTx/>
                        <a:buFontTx/>
                        <a:buNone/>
                        <a:tabLst/>
                        <a:defRPr/>
                      </a:pPr>
                      <a:endParaRPr lang="en-AU" sz="1400" dirty="0" smtClean="0">
                        <a:effectLst/>
                      </a:endParaRPr>
                    </a:p>
                    <a:p>
                      <a:pPr marL="0" marR="0" indent="0" algn="l" defTabSz="914400" rtl="0" eaLnBrk="1" fontAlgn="auto" latinLnBrk="0" hangingPunct="1">
                        <a:lnSpc>
                          <a:spcPct val="115000"/>
                        </a:lnSpc>
                        <a:spcBef>
                          <a:spcPts val="0"/>
                        </a:spcBef>
                        <a:spcAft>
                          <a:spcPts val="1000"/>
                        </a:spcAft>
                        <a:buClrTx/>
                        <a:buSzTx/>
                        <a:buFontTx/>
                        <a:buNone/>
                        <a:tabLst/>
                        <a:defRPr/>
                      </a:pPr>
                      <a:endParaRPr lang="en-AU" sz="1400" dirty="0" smtClean="0">
                        <a:effectLst/>
                      </a:endParaRPr>
                    </a:p>
                    <a:p>
                      <a:pPr marL="0" marR="0" indent="0" algn="l" defTabSz="914400" rtl="0" eaLnBrk="1" fontAlgn="auto" latinLnBrk="0" hangingPunct="1">
                        <a:lnSpc>
                          <a:spcPct val="115000"/>
                        </a:lnSpc>
                        <a:spcBef>
                          <a:spcPts val="0"/>
                        </a:spcBef>
                        <a:spcAft>
                          <a:spcPts val="1000"/>
                        </a:spcAft>
                        <a:buClrTx/>
                        <a:buSzTx/>
                        <a:buFontTx/>
                        <a:buNone/>
                        <a:tabLst/>
                        <a:defRPr/>
                      </a:pPr>
                      <a:r>
                        <a:rPr lang="en-AU" sz="1400" dirty="0" smtClean="0">
                          <a:effectLst/>
                        </a:rPr>
                        <a:t>Using social stories to illustrate turn taking.</a:t>
                      </a:r>
                      <a:endParaRPr lang="en-AU" sz="1400" dirty="0" smtClean="0">
                        <a:effectLst/>
                        <a:latin typeface="+mn-lt"/>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Can be mistaken for rudeness or social ignorance. </a:t>
                      </a:r>
                      <a:endParaRPr lang="en-AU" sz="1400" dirty="0" smtClean="0">
                        <a:effectLst/>
                      </a:endParaRPr>
                    </a:p>
                    <a:p>
                      <a:pPr marL="0" marR="0">
                        <a:lnSpc>
                          <a:spcPct val="115000"/>
                        </a:lnSpc>
                        <a:spcBef>
                          <a:spcPts val="0"/>
                        </a:spcBef>
                        <a:spcAft>
                          <a:spcPts val="1000"/>
                        </a:spcAft>
                      </a:pPr>
                      <a:r>
                        <a:rPr lang="en-AU" sz="1400" dirty="0" smtClean="0">
                          <a:effectLst/>
                        </a:rPr>
                        <a:t>Cultural </a:t>
                      </a:r>
                      <a:r>
                        <a:rPr lang="en-AU" sz="1400" dirty="0">
                          <a:effectLst/>
                        </a:rPr>
                        <a:t>differences, what is seen to be appropriate in one culture may be an issue in another.</a:t>
                      </a:r>
                      <a:endParaRPr lang="en-AU" sz="1400" dirty="0">
                        <a:effectLst/>
                        <a:latin typeface="Calibri"/>
                        <a:ea typeface="Calibri"/>
                        <a:cs typeface="Times New Roman"/>
                      </a:endParaRPr>
                    </a:p>
                  </a:txBody>
                  <a:tcPr marL="68580" marR="68580" marT="0" marB="0"/>
                </a:tc>
              </a:tr>
              <a:tr h="2143125">
                <a:tc>
                  <a:txBody>
                    <a:bodyPr/>
                    <a:lstStyle/>
                    <a:p>
                      <a:pPr marL="0" marR="0">
                        <a:lnSpc>
                          <a:spcPct val="115000"/>
                        </a:lnSpc>
                        <a:spcBef>
                          <a:spcPts val="0"/>
                        </a:spcBef>
                        <a:spcAft>
                          <a:spcPts val="1000"/>
                        </a:spcAft>
                      </a:pPr>
                      <a:r>
                        <a:rPr lang="en-AU" sz="1400">
                          <a:effectLst/>
                        </a:rPr>
                        <a:t>Repetitive behaviours</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Can be time consuming and avoidant. Non-productive but may be an escape.</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Identifying the nature of the repetitive behaviour as it presents and using it to inform learning.</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Allowing the child to engage in repetitive behaviours at and for appropriate times, possibly as a reward.</a:t>
                      </a:r>
                      <a:endParaRPr lang="en-AU" sz="1400" dirty="0">
                        <a:effectLst/>
                        <a:latin typeface="Calibri"/>
                        <a:ea typeface="Calibri"/>
                        <a:cs typeface="Times New Roman"/>
                      </a:endParaRPr>
                    </a:p>
                  </a:txBody>
                  <a:tcPr marL="68580" marR="68580" marT="0" marB="0"/>
                </a:tc>
              </a:tr>
            </a:tbl>
          </a:graphicData>
        </a:graphic>
      </p:graphicFrame>
      <p:pic>
        <p:nvPicPr>
          <p:cNvPr id="5" name="Picture 4" descr="AES_ No Backgrd.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853444" y="367971"/>
            <a:ext cx="1217852" cy="687069"/>
          </a:xfrm>
          <a:prstGeom prst="rect">
            <a:avLst/>
          </a:prstGeom>
        </p:spPr>
      </p:pic>
      <p:sp>
        <p:nvSpPr>
          <p:cNvPr id="4" name="Footer Placeholder 3"/>
          <p:cNvSpPr>
            <a:spLocks noGrp="1"/>
          </p:cNvSpPr>
          <p:nvPr>
            <p:ph type="ftr" sz="quarter" idx="11"/>
          </p:nvPr>
        </p:nvSpPr>
        <p:spPr/>
        <p:txBody>
          <a:bodyPr/>
          <a:lstStyle/>
          <a:p>
            <a:r>
              <a:rPr lang="en-AU" smtClean="0"/>
              <a:t>Dr. John Worthington www.jweducation.com (c)</a:t>
            </a:r>
            <a:endParaRPr lang="en-US"/>
          </a:p>
        </p:txBody>
      </p:sp>
    </p:spTree>
    <p:extLst>
      <p:ext uri="{BB962C8B-B14F-4D97-AF65-F5344CB8AC3E}">
        <p14:creationId xmlns:p14="http://schemas.microsoft.com/office/powerpoint/2010/main" val="2421480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02948978"/>
              </p:ext>
            </p:extLst>
          </p:nvPr>
        </p:nvGraphicFramePr>
        <p:xfrm>
          <a:off x="304799" y="381000"/>
          <a:ext cx="8229600" cy="6102096"/>
        </p:xfrm>
        <a:graphic>
          <a:graphicData uri="http://schemas.openxmlformats.org/drawingml/2006/table">
            <a:tbl>
              <a:tblPr firstRow="1" firstCol="1" bandRow="1">
                <a:tableStyleId>{5C22544A-7EE6-4342-B048-85BDC9FD1C3A}</a:tableStyleId>
              </a:tblPr>
              <a:tblGrid>
                <a:gridCol w="2056954"/>
                <a:gridCol w="2056954"/>
                <a:gridCol w="2057846"/>
                <a:gridCol w="2057846"/>
              </a:tblGrid>
              <a:tr h="487680">
                <a:tc>
                  <a:txBody>
                    <a:bodyPr/>
                    <a:lstStyle/>
                    <a:p>
                      <a:pPr marL="0" marR="0">
                        <a:lnSpc>
                          <a:spcPct val="115000"/>
                        </a:lnSpc>
                        <a:spcBef>
                          <a:spcPts val="0"/>
                        </a:spcBef>
                        <a:spcAft>
                          <a:spcPts val="1000"/>
                        </a:spcAft>
                      </a:pPr>
                      <a:r>
                        <a:rPr lang="en-AU" sz="1400" dirty="0">
                          <a:effectLst/>
                        </a:rPr>
                        <a:t>Diagnostic Criteria / Characteristic</a:t>
                      </a:r>
                      <a:endParaRPr lang="en-AU" sz="1400" dirty="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a:effectLst/>
                        </a:rPr>
                        <a:t>Resulting behaviour / consequences</a:t>
                      </a:r>
                      <a:endParaRPr lang="en-AU" sz="140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a:effectLst/>
                        </a:rPr>
                        <a:t>Management  Challenges</a:t>
                      </a:r>
                      <a:endParaRPr lang="en-AU" sz="140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a:effectLst/>
                        </a:rPr>
                        <a:t>Other Factors</a:t>
                      </a:r>
                      <a:endParaRPr lang="en-AU" sz="1400">
                        <a:effectLst/>
                        <a:latin typeface="Calibri"/>
                        <a:ea typeface="Calibri"/>
                        <a:cs typeface="Times New Roman"/>
                      </a:endParaRPr>
                    </a:p>
                  </a:txBody>
                  <a:tcPr marL="59034" marR="59034" marT="0" marB="0"/>
                </a:tc>
              </a:tr>
              <a:tr h="2194560">
                <a:tc>
                  <a:txBody>
                    <a:bodyPr/>
                    <a:lstStyle/>
                    <a:p>
                      <a:pPr marL="0" marR="0">
                        <a:lnSpc>
                          <a:spcPct val="115000"/>
                        </a:lnSpc>
                        <a:spcBef>
                          <a:spcPts val="0"/>
                        </a:spcBef>
                        <a:spcAft>
                          <a:spcPts val="1000"/>
                        </a:spcAft>
                      </a:pPr>
                      <a:r>
                        <a:rPr lang="en-AU" sz="1400" dirty="0">
                          <a:effectLst/>
                        </a:rPr>
                        <a:t>Restricted interests, preoccupation with interests</a:t>
                      </a:r>
                      <a:endParaRPr lang="en-AU" sz="1400" dirty="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dirty="0">
                          <a:effectLst/>
                        </a:rPr>
                        <a:t>Can be socially isolating (from </a:t>
                      </a:r>
                      <a:r>
                        <a:rPr lang="en-AU" sz="1400" dirty="0" smtClean="0">
                          <a:effectLst/>
                        </a:rPr>
                        <a:t>neuro-</a:t>
                      </a:r>
                      <a:r>
                        <a:rPr lang="en-AU" sz="1400" dirty="0" err="1" smtClean="0">
                          <a:effectLst/>
                        </a:rPr>
                        <a:t>typicals</a:t>
                      </a:r>
                      <a:r>
                        <a:rPr lang="en-AU" sz="1400" dirty="0">
                          <a:effectLst/>
                        </a:rPr>
                        <a:t>), limit learning in broader areas. Occupying time with particular interests may help a child settle and or be used as a reward.</a:t>
                      </a:r>
                      <a:endParaRPr lang="en-AU" sz="1400" dirty="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dirty="0">
                          <a:effectLst/>
                        </a:rPr>
                        <a:t>Accept (appropriate) special interests manage involvement to appropriate amounts of time and places. Use the knowledge within the special interest to inform teaching. </a:t>
                      </a:r>
                      <a:endParaRPr lang="en-AU" sz="1400" dirty="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a:effectLst/>
                        </a:rPr>
                        <a:t>Special interests can become a major positive factor in an individual’s adult life in terms of vocation and social connections. </a:t>
                      </a:r>
                      <a:endParaRPr lang="en-AU" sz="1400">
                        <a:effectLst/>
                        <a:latin typeface="Calibri"/>
                        <a:ea typeface="Calibri"/>
                        <a:cs typeface="Times New Roman"/>
                      </a:endParaRPr>
                    </a:p>
                  </a:txBody>
                  <a:tcPr marL="59034" marR="59034" marT="0" marB="0"/>
                </a:tc>
              </a:tr>
              <a:tr h="487680">
                <a:tc>
                  <a:txBody>
                    <a:bodyPr/>
                    <a:lstStyle/>
                    <a:p>
                      <a:pPr marL="0" marR="0">
                        <a:lnSpc>
                          <a:spcPct val="115000"/>
                        </a:lnSpc>
                        <a:spcBef>
                          <a:spcPts val="0"/>
                        </a:spcBef>
                        <a:spcAft>
                          <a:spcPts val="1000"/>
                        </a:spcAft>
                      </a:pPr>
                      <a:r>
                        <a:rPr lang="en-AU" sz="1400">
                          <a:effectLst/>
                        </a:rPr>
                        <a:t>Diagnostic Criteria / Characteristic</a:t>
                      </a:r>
                      <a:endParaRPr lang="en-AU" sz="140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a:effectLst/>
                        </a:rPr>
                        <a:t>Resulting behaviour / consequences</a:t>
                      </a:r>
                      <a:endParaRPr lang="en-AU" sz="140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dirty="0">
                          <a:effectLst/>
                        </a:rPr>
                        <a:t>Management  Challenges</a:t>
                      </a:r>
                      <a:endParaRPr lang="en-AU" sz="1400" dirty="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a:effectLst/>
                        </a:rPr>
                        <a:t>Other Factors</a:t>
                      </a:r>
                      <a:endParaRPr lang="en-AU" sz="1400">
                        <a:effectLst/>
                        <a:latin typeface="Calibri"/>
                        <a:ea typeface="Calibri"/>
                        <a:cs typeface="Times New Roman"/>
                      </a:endParaRPr>
                    </a:p>
                  </a:txBody>
                  <a:tcPr marL="59034" marR="59034" marT="0" marB="0"/>
                </a:tc>
              </a:tr>
              <a:tr h="2926080">
                <a:tc>
                  <a:txBody>
                    <a:bodyPr/>
                    <a:lstStyle/>
                    <a:p>
                      <a:pPr marL="0" marR="0">
                        <a:lnSpc>
                          <a:spcPct val="115000"/>
                        </a:lnSpc>
                        <a:spcBef>
                          <a:spcPts val="0"/>
                        </a:spcBef>
                        <a:spcAft>
                          <a:spcPts val="1000"/>
                        </a:spcAft>
                      </a:pPr>
                      <a:r>
                        <a:rPr lang="en-AU" sz="1400" dirty="0">
                          <a:effectLst/>
                        </a:rPr>
                        <a:t>Issues with </a:t>
                      </a:r>
                      <a:r>
                        <a:rPr lang="en-AU" sz="1400" dirty="0" smtClean="0">
                          <a:effectLst/>
                        </a:rPr>
                        <a:t>change,</a:t>
                      </a:r>
                      <a:r>
                        <a:rPr lang="en-AU" sz="1400" baseline="0" dirty="0" smtClean="0">
                          <a:effectLst/>
                        </a:rPr>
                        <a:t> </a:t>
                      </a:r>
                      <a:r>
                        <a:rPr lang="en-AU" sz="1400" dirty="0" smtClean="0">
                          <a:effectLst/>
                        </a:rPr>
                        <a:t>desire </a:t>
                      </a:r>
                      <a:r>
                        <a:rPr lang="en-AU" sz="1400" dirty="0">
                          <a:effectLst/>
                        </a:rPr>
                        <a:t>for sameness</a:t>
                      </a:r>
                      <a:endParaRPr lang="en-AU" sz="1400" dirty="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dirty="0">
                          <a:effectLst/>
                        </a:rPr>
                        <a:t>Can lead to anxiety and emotional outbursts. Can present as oppositional behaviour.</a:t>
                      </a:r>
                      <a:endParaRPr lang="en-AU" sz="1400" dirty="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dirty="0">
                          <a:effectLst/>
                        </a:rPr>
                        <a:t>Can present as extreme situation specific behaviour. Event should be used to inform future planning to avoid the same situation, teach signalling (child indicated they are getting </a:t>
                      </a:r>
                      <a:r>
                        <a:rPr lang="en-AU" sz="1400" dirty="0" smtClean="0">
                          <a:effectLst/>
                        </a:rPr>
                        <a:t>anxious)</a:t>
                      </a:r>
                    </a:p>
                    <a:p>
                      <a:pPr marL="0" marR="0">
                        <a:lnSpc>
                          <a:spcPct val="115000"/>
                        </a:lnSpc>
                        <a:spcBef>
                          <a:spcPts val="0"/>
                        </a:spcBef>
                        <a:spcAft>
                          <a:spcPts val="1000"/>
                        </a:spcAft>
                      </a:pPr>
                      <a:r>
                        <a:rPr lang="en-AU" sz="1400" dirty="0" smtClean="0">
                          <a:effectLst/>
                        </a:rPr>
                        <a:t>Develop strategies for managing anxiety</a:t>
                      </a:r>
                      <a:endParaRPr lang="en-AU" sz="1400" dirty="0">
                        <a:effectLst/>
                        <a:latin typeface="Calibri"/>
                        <a:ea typeface="Calibri"/>
                        <a:cs typeface="Times New Roman"/>
                      </a:endParaRPr>
                    </a:p>
                  </a:txBody>
                  <a:tcPr marL="59034" marR="59034" marT="0" marB="0"/>
                </a:tc>
                <a:tc>
                  <a:txBody>
                    <a:bodyPr/>
                    <a:lstStyle/>
                    <a:p>
                      <a:pPr marL="0" marR="0">
                        <a:lnSpc>
                          <a:spcPct val="115000"/>
                        </a:lnSpc>
                        <a:spcBef>
                          <a:spcPts val="0"/>
                        </a:spcBef>
                        <a:spcAft>
                          <a:spcPts val="1000"/>
                        </a:spcAft>
                      </a:pPr>
                      <a:r>
                        <a:rPr lang="en-AU" sz="1400" dirty="0">
                          <a:effectLst/>
                        </a:rPr>
                        <a:t>While there are some things which must happen (e.g. fire evacuations) </a:t>
                      </a:r>
                      <a:r>
                        <a:rPr lang="en-AU" sz="1400" dirty="0" smtClean="0">
                          <a:effectLst/>
                        </a:rPr>
                        <a:t>– practice regularly,</a:t>
                      </a:r>
                      <a:r>
                        <a:rPr lang="en-AU" sz="1400" baseline="0" dirty="0" smtClean="0">
                          <a:effectLst/>
                        </a:rPr>
                        <a:t> give warning of a drill.</a:t>
                      </a:r>
                      <a:endParaRPr lang="en-AU" sz="1400" dirty="0" smtClean="0">
                        <a:effectLst/>
                      </a:endParaRPr>
                    </a:p>
                    <a:p>
                      <a:pPr marL="0" marR="0">
                        <a:lnSpc>
                          <a:spcPct val="115000"/>
                        </a:lnSpc>
                        <a:spcBef>
                          <a:spcPts val="0"/>
                        </a:spcBef>
                        <a:spcAft>
                          <a:spcPts val="1000"/>
                        </a:spcAft>
                      </a:pPr>
                      <a:r>
                        <a:rPr lang="en-AU" sz="1400" dirty="0" smtClean="0">
                          <a:effectLst/>
                        </a:rPr>
                        <a:t>Most </a:t>
                      </a:r>
                      <a:r>
                        <a:rPr lang="en-AU" sz="1400" dirty="0">
                          <a:effectLst/>
                        </a:rPr>
                        <a:t>things can be manipulated to accommodate a particular child’s needs at a particular time.  </a:t>
                      </a:r>
                      <a:endParaRPr lang="en-AU" sz="1400" dirty="0">
                        <a:effectLst/>
                        <a:latin typeface="Calibri"/>
                        <a:ea typeface="Calibri"/>
                        <a:cs typeface="Times New Roman"/>
                      </a:endParaRPr>
                    </a:p>
                  </a:txBody>
                  <a:tcPr marL="59034" marR="59034" marT="0" marB="0"/>
                </a:tc>
              </a:tr>
            </a:tbl>
          </a:graphicData>
        </a:graphic>
      </p:graphicFrame>
      <p:pic>
        <p:nvPicPr>
          <p:cNvPr id="5" name="Picture 4" descr="AES_ No Backgrd.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926148" y="161230"/>
            <a:ext cx="1217852" cy="687069"/>
          </a:xfrm>
          <a:prstGeom prst="rect">
            <a:avLst/>
          </a:prstGeom>
        </p:spPr>
      </p:pic>
      <p:sp>
        <p:nvSpPr>
          <p:cNvPr id="6" name="Footer Placeholder 5"/>
          <p:cNvSpPr>
            <a:spLocks noGrp="1"/>
          </p:cNvSpPr>
          <p:nvPr>
            <p:ph type="ftr" sz="quarter" idx="11"/>
          </p:nvPr>
        </p:nvSpPr>
        <p:spPr/>
        <p:txBody>
          <a:bodyPr/>
          <a:lstStyle/>
          <a:p>
            <a:r>
              <a:rPr lang="en-AU" smtClean="0"/>
              <a:t>Dr. John Worthington www.jweducation.com (c)</a:t>
            </a:r>
            <a:endParaRPr lang="en-US"/>
          </a:p>
        </p:txBody>
      </p:sp>
    </p:spTree>
    <p:extLst>
      <p:ext uri="{BB962C8B-B14F-4D97-AF65-F5344CB8AC3E}">
        <p14:creationId xmlns:p14="http://schemas.microsoft.com/office/powerpoint/2010/main" val="3410506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0079525"/>
              </p:ext>
            </p:extLst>
          </p:nvPr>
        </p:nvGraphicFramePr>
        <p:xfrm>
          <a:off x="228599" y="304800"/>
          <a:ext cx="8763000" cy="6096000"/>
        </p:xfrm>
        <a:graphic>
          <a:graphicData uri="http://schemas.openxmlformats.org/drawingml/2006/table">
            <a:tbl>
              <a:tblPr firstRow="1" firstCol="1" bandRow="1">
                <a:tableStyleId>{5C22544A-7EE6-4342-B048-85BDC9FD1C3A}</a:tableStyleId>
              </a:tblPr>
              <a:tblGrid>
                <a:gridCol w="2190276"/>
                <a:gridCol w="2190276"/>
                <a:gridCol w="2191224"/>
                <a:gridCol w="2191224"/>
              </a:tblGrid>
              <a:tr h="717177">
                <a:tc>
                  <a:txBody>
                    <a:bodyPr/>
                    <a:lstStyle/>
                    <a:p>
                      <a:pPr marL="0" marR="0">
                        <a:lnSpc>
                          <a:spcPct val="115000"/>
                        </a:lnSpc>
                        <a:spcBef>
                          <a:spcPts val="0"/>
                        </a:spcBef>
                        <a:spcAft>
                          <a:spcPts val="1000"/>
                        </a:spcAft>
                      </a:pPr>
                      <a:r>
                        <a:rPr lang="en-AU" sz="1400" dirty="0">
                          <a:effectLst/>
                        </a:rPr>
                        <a:t>Diagnostic Criteria / Characteristic</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Resulting behaviour / consequences</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Management  Challenges</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a:effectLst/>
                        </a:rPr>
                        <a:t>Other Factors</a:t>
                      </a:r>
                      <a:endParaRPr lang="en-AU" sz="1400">
                        <a:effectLst/>
                        <a:latin typeface="Calibri"/>
                        <a:ea typeface="Calibri"/>
                        <a:cs typeface="Times New Roman"/>
                      </a:endParaRPr>
                    </a:p>
                  </a:txBody>
                  <a:tcPr marL="68580" marR="68580" marT="0" marB="0"/>
                </a:tc>
              </a:tr>
              <a:tr h="2151529">
                <a:tc>
                  <a:txBody>
                    <a:bodyPr/>
                    <a:lstStyle/>
                    <a:p>
                      <a:pPr marL="0" marR="0">
                        <a:lnSpc>
                          <a:spcPct val="115000"/>
                        </a:lnSpc>
                        <a:spcBef>
                          <a:spcPts val="0"/>
                        </a:spcBef>
                        <a:spcAft>
                          <a:spcPts val="1000"/>
                        </a:spcAft>
                      </a:pPr>
                      <a:r>
                        <a:rPr lang="en-AU" sz="1400" dirty="0">
                          <a:effectLst/>
                        </a:rPr>
                        <a:t>Possible associated issues, learning difficulties, intellectual ability, language disability, motor differences</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Slower academic learning, poor receptive and or expressive language, difficulties with skills such as handwriting. </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Include a visual emphasis, simple drawings and symbols to show order and direction. </a:t>
                      </a:r>
                      <a:endParaRPr lang="en-AU" sz="1400" dirty="0" smtClean="0">
                        <a:effectLst/>
                      </a:endParaRPr>
                    </a:p>
                    <a:p>
                      <a:pPr marL="0" marR="0">
                        <a:lnSpc>
                          <a:spcPct val="115000"/>
                        </a:lnSpc>
                        <a:spcBef>
                          <a:spcPts val="0"/>
                        </a:spcBef>
                        <a:spcAft>
                          <a:spcPts val="1000"/>
                        </a:spcAft>
                      </a:pPr>
                      <a:r>
                        <a:rPr lang="en-AU" sz="1400" dirty="0" smtClean="0">
                          <a:effectLst/>
                          <a:latin typeface="Calibri"/>
                          <a:ea typeface="Calibri"/>
                          <a:cs typeface="Times New Roman"/>
                        </a:rPr>
                        <a:t>Social Stories</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 </a:t>
                      </a:r>
                      <a:endParaRPr lang="en-AU" sz="1400" dirty="0">
                        <a:effectLst/>
                        <a:latin typeface="Calibri"/>
                        <a:ea typeface="Calibri"/>
                        <a:cs typeface="Times New Roman"/>
                      </a:endParaRPr>
                    </a:p>
                  </a:txBody>
                  <a:tcPr marL="68580" marR="68580" marT="0" marB="0"/>
                </a:tc>
              </a:tr>
              <a:tr h="3227294">
                <a:tc>
                  <a:txBody>
                    <a:bodyPr/>
                    <a:lstStyle/>
                    <a:p>
                      <a:pPr marL="0" marR="0">
                        <a:lnSpc>
                          <a:spcPct val="115000"/>
                        </a:lnSpc>
                        <a:spcBef>
                          <a:spcPts val="0"/>
                        </a:spcBef>
                        <a:spcAft>
                          <a:spcPts val="1000"/>
                        </a:spcAft>
                      </a:pPr>
                      <a:r>
                        <a:rPr lang="en-AU" sz="1400">
                          <a:effectLst/>
                        </a:rPr>
                        <a:t>Emotional issues, anxiety, (later depression)</a:t>
                      </a:r>
                      <a:endParaRPr lang="en-AU"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Displays of anxiety impacting on functioning.</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Recognition of the cause, strategies to reduce symptoms, teach </a:t>
                      </a:r>
                      <a:r>
                        <a:rPr lang="en-AU" sz="1400" dirty="0" smtClean="0">
                          <a:effectLst/>
                        </a:rPr>
                        <a:t>relaxation/mindfulness. </a:t>
                      </a:r>
                    </a:p>
                    <a:p>
                      <a:pPr marL="0" marR="0">
                        <a:lnSpc>
                          <a:spcPct val="115000"/>
                        </a:lnSpc>
                        <a:spcBef>
                          <a:spcPts val="0"/>
                        </a:spcBef>
                        <a:spcAft>
                          <a:spcPts val="1000"/>
                        </a:spcAft>
                      </a:pPr>
                      <a:endParaRPr lang="en-AU" sz="1400" dirty="0" smtClean="0">
                        <a:effectLst/>
                      </a:endParaRPr>
                    </a:p>
                    <a:p>
                      <a:pPr marL="0" marR="0">
                        <a:lnSpc>
                          <a:spcPct val="115000"/>
                        </a:lnSpc>
                        <a:spcBef>
                          <a:spcPts val="0"/>
                        </a:spcBef>
                        <a:spcAft>
                          <a:spcPts val="1000"/>
                        </a:spcAft>
                      </a:pPr>
                      <a:r>
                        <a:rPr lang="en-AU" sz="1400" dirty="0" smtClean="0">
                          <a:effectLst/>
                        </a:rPr>
                        <a:t>Use </a:t>
                      </a:r>
                      <a:r>
                        <a:rPr lang="en-AU" sz="1400" dirty="0">
                          <a:effectLst/>
                        </a:rPr>
                        <a:t>S</a:t>
                      </a:r>
                      <a:r>
                        <a:rPr lang="en-AU" sz="1400" dirty="0" smtClean="0">
                          <a:effectLst/>
                        </a:rPr>
                        <a:t>ocial </a:t>
                      </a:r>
                      <a:r>
                        <a:rPr lang="en-AU" sz="1400" dirty="0">
                          <a:effectLst/>
                        </a:rPr>
                        <a:t>S</a:t>
                      </a:r>
                      <a:r>
                        <a:rPr lang="en-AU" sz="1400" dirty="0" smtClean="0">
                          <a:effectLst/>
                        </a:rPr>
                        <a:t>tories </a:t>
                      </a:r>
                      <a:r>
                        <a:rPr lang="en-AU" sz="1400" dirty="0">
                          <a:effectLst/>
                        </a:rPr>
                        <a:t>to explain what will happen and preview situations which will be different. </a:t>
                      </a:r>
                      <a:endParaRPr lang="en-AU"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AU" sz="1400" dirty="0">
                          <a:effectLst/>
                        </a:rPr>
                        <a:t> </a:t>
                      </a:r>
                      <a:endParaRPr lang="en-AU" sz="1400" dirty="0">
                        <a:effectLst/>
                        <a:latin typeface="Calibri"/>
                        <a:ea typeface="Calibri"/>
                        <a:cs typeface="Times New Roman"/>
                      </a:endParaRPr>
                    </a:p>
                  </a:txBody>
                  <a:tcPr marL="68580" marR="68580" marT="0" marB="0"/>
                </a:tc>
              </a:tr>
            </a:tbl>
          </a:graphicData>
        </a:graphic>
      </p:graphicFrame>
      <p:pic>
        <p:nvPicPr>
          <p:cNvPr id="5" name="Picture 4" descr="AES_ No Backgrd.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773747" y="645971"/>
            <a:ext cx="1217852" cy="687069"/>
          </a:xfrm>
          <a:prstGeom prst="rect">
            <a:avLst/>
          </a:prstGeom>
        </p:spPr>
      </p:pic>
      <p:sp>
        <p:nvSpPr>
          <p:cNvPr id="6" name="Footer Placeholder 5"/>
          <p:cNvSpPr>
            <a:spLocks noGrp="1"/>
          </p:cNvSpPr>
          <p:nvPr>
            <p:ph type="ftr" sz="quarter" idx="11"/>
          </p:nvPr>
        </p:nvSpPr>
        <p:spPr/>
        <p:txBody>
          <a:bodyPr/>
          <a:lstStyle/>
          <a:p>
            <a:r>
              <a:rPr lang="en-AU" smtClean="0"/>
              <a:t>Dr. John Worthington www.jweducation.com (c)</a:t>
            </a:r>
            <a:endParaRPr lang="en-US"/>
          </a:p>
        </p:txBody>
      </p:sp>
    </p:spTree>
    <p:extLst>
      <p:ext uri="{BB962C8B-B14F-4D97-AF65-F5344CB8AC3E}">
        <p14:creationId xmlns:p14="http://schemas.microsoft.com/office/powerpoint/2010/main" val="15040695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245</TotalTime>
  <Words>1983</Words>
  <Application>Microsoft Office PowerPoint</Application>
  <PresentationFormat>On-screen Show (4:3)</PresentationFormat>
  <Paragraphs>154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Executive</vt:lpstr>
      <vt:lpstr>Understanding the Educational, Cognitive &amp; Learning Needs Of Gifted &amp; Talented Persons with Autism  </vt:lpstr>
      <vt:lpstr>Overview</vt:lpstr>
      <vt:lpstr>A Word of Caution</vt:lpstr>
      <vt:lpstr> </vt:lpstr>
      <vt:lpstr>Some ASD Characteristics consequences and challenges</vt:lpstr>
      <vt:lpstr>PowerPoint Presentation</vt:lpstr>
      <vt:lpstr>PowerPoint Presentation</vt:lpstr>
      <vt:lpstr>PowerPoint Presentation</vt:lpstr>
      <vt:lpstr>PowerPoint Presentation</vt:lpstr>
      <vt:lpstr>The Relevance of an Uneven Cognitive Profile and Learning Gaps and Delays</vt:lpstr>
      <vt:lpstr>Differentiated Learning Adjustments and Universal Design for Learning</vt:lpstr>
      <vt:lpstr>ASD and the Possible Positive  Impacts on Learning</vt:lpstr>
      <vt:lpstr>Using Positive Characteristics to Inform Education  and Learning Needs </vt:lpstr>
      <vt:lpstr>ASD and Possible Negative Impacts  on Learning</vt:lpstr>
      <vt:lpstr>Understanding and Minimising the Impact of ASD on Learning </vt:lpstr>
      <vt:lpstr>Sources and References: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Rovena Machan</dc:creator>
  <cp:lastModifiedBy>Owner</cp:lastModifiedBy>
  <cp:revision>24</cp:revision>
  <dcterms:created xsi:type="dcterms:W3CDTF">2016-04-24T11:31:02Z</dcterms:created>
  <dcterms:modified xsi:type="dcterms:W3CDTF">2016-05-11T11:26:59Z</dcterms:modified>
</cp:coreProperties>
</file>