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31"/>
  </p:notesMasterIdLst>
  <p:sldIdLst>
    <p:sldId id="256" r:id="rId2"/>
    <p:sldId id="257" r:id="rId3"/>
    <p:sldId id="295" r:id="rId4"/>
    <p:sldId id="258" r:id="rId5"/>
    <p:sldId id="259" r:id="rId6"/>
    <p:sldId id="291" r:id="rId7"/>
    <p:sldId id="260" r:id="rId8"/>
    <p:sldId id="296" r:id="rId9"/>
    <p:sldId id="261" r:id="rId10"/>
    <p:sldId id="262" r:id="rId11"/>
    <p:sldId id="263" r:id="rId12"/>
    <p:sldId id="266" r:id="rId13"/>
    <p:sldId id="294" r:id="rId14"/>
    <p:sldId id="268" r:id="rId15"/>
    <p:sldId id="269" r:id="rId16"/>
    <p:sldId id="270" r:id="rId17"/>
    <p:sldId id="292" r:id="rId18"/>
    <p:sldId id="293" r:id="rId19"/>
    <p:sldId id="271" r:id="rId20"/>
    <p:sldId id="275" r:id="rId21"/>
    <p:sldId id="278" r:id="rId22"/>
    <p:sldId id="279" r:id="rId23"/>
    <p:sldId id="281" r:id="rId24"/>
    <p:sldId id="282" r:id="rId25"/>
    <p:sldId id="284" r:id="rId26"/>
    <p:sldId id="286" r:id="rId27"/>
    <p:sldId id="288" r:id="rId28"/>
    <p:sldId id="290" r:id="rId29"/>
    <p:sldId id="297" r:id="rId30"/>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6" d="100"/>
          <a:sy n="86" d="100"/>
        </p:scale>
        <p:origin x="-1476"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673D1E18-0C33-44EB-9D85-EA758B6C6353}" type="datetimeFigureOut">
              <a:rPr lang="en-AU" smtClean="0"/>
              <a:t>11/05/2016</a:t>
            </a:fld>
            <a:endParaRPr lang="en-AU"/>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79450" y="4714875"/>
            <a:ext cx="5438775" cy="4467225"/>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6" name="Footer Placeholder 5"/>
          <p:cNvSpPr>
            <a:spLocks noGrp="1"/>
          </p:cNvSpPr>
          <p:nvPr>
            <p:ph type="ftr" sz="quarter" idx="4"/>
          </p:nvPr>
        </p:nvSpPr>
        <p:spPr>
          <a:xfrm>
            <a:off x="0" y="9428163"/>
            <a:ext cx="2946400" cy="496887"/>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49688" y="9428163"/>
            <a:ext cx="2946400" cy="496887"/>
          </a:xfrm>
          <a:prstGeom prst="rect">
            <a:avLst/>
          </a:prstGeom>
        </p:spPr>
        <p:txBody>
          <a:bodyPr vert="horz" lIns="91440" tIns="45720" rIns="91440" bIns="45720" rtlCol="0" anchor="b"/>
          <a:lstStyle>
            <a:lvl1pPr algn="r">
              <a:defRPr sz="1200"/>
            </a:lvl1pPr>
          </a:lstStyle>
          <a:p>
            <a:fld id="{DE466B6A-F8A2-4173-9FBE-3D01FF72D627}" type="slidenum">
              <a:rPr lang="en-AU" smtClean="0"/>
              <a:t>‹#›</a:t>
            </a:fld>
            <a:endParaRPr lang="en-AU"/>
          </a:p>
        </p:txBody>
      </p:sp>
    </p:spTree>
    <p:extLst>
      <p:ext uri="{BB962C8B-B14F-4D97-AF65-F5344CB8AC3E}">
        <p14:creationId xmlns:p14="http://schemas.microsoft.com/office/powerpoint/2010/main" val="39415718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AU"/>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AU"/>
          </a:p>
        </p:txBody>
      </p:sp>
      <p:sp>
        <p:nvSpPr>
          <p:cNvPr id="4" name="Date Placeholder 3"/>
          <p:cNvSpPr>
            <a:spLocks noGrp="1"/>
          </p:cNvSpPr>
          <p:nvPr>
            <p:ph type="dt" sz="half" idx="10"/>
          </p:nvPr>
        </p:nvSpPr>
        <p:spPr/>
        <p:txBody>
          <a:bodyPr/>
          <a:lstStyle/>
          <a:p>
            <a:fld id="{7ECE4DFD-2FA6-4A5D-A2A4-7F6E784D97D6}" type="datetime1">
              <a:rPr lang="en-AU" smtClean="0"/>
              <a:t>11/05/2016</a:t>
            </a:fld>
            <a:endParaRPr lang="en-AU" dirty="0"/>
          </a:p>
        </p:txBody>
      </p:sp>
      <p:sp>
        <p:nvSpPr>
          <p:cNvPr id="5" name="Footer Placeholder 4"/>
          <p:cNvSpPr>
            <a:spLocks noGrp="1"/>
          </p:cNvSpPr>
          <p:nvPr>
            <p:ph type="ftr" sz="quarter" idx="11"/>
          </p:nvPr>
        </p:nvSpPr>
        <p:spPr/>
        <p:txBody>
          <a:bodyPr/>
          <a:lstStyle/>
          <a:p>
            <a:r>
              <a:rPr lang="en-AU" smtClean="0"/>
              <a:t>Dr. John Worthington 2016 © www.jweducation.com</a:t>
            </a:r>
            <a:endParaRPr lang="en-AU" dirty="0"/>
          </a:p>
        </p:txBody>
      </p:sp>
      <p:sp>
        <p:nvSpPr>
          <p:cNvPr id="6" name="Slide Number Placeholder 5"/>
          <p:cNvSpPr>
            <a:spLocks noGrp="1"/>
          </p:cNvSpPr>
          <p:nvPr>
            <p:ph type="sldNum" sz="quarter" idx="12"/>
          </p:nvPr>
        </p:nvSpPr>
        <p:spPr/>
        <p:txBody>
          <a:bodyPr/>
          <a:lstStyle/>
          <a:p>
            <a:fld id="{7CE4831B-FD89-4F00-B268-3D5D08083FDE}" type="slidenum">
              <a:rPr lang="en-AU" smtClean="0"/>
              <a:t>‹#›</a:t>
            </a:fld>
            <a:endParaRPr lang="en-AU" dirty="0"/>
          </a:p>
        </p:txBody>
      </p:sp>
    </p:spTree>
    <p:extLst>
      <p:ext uri="{BB962C8B-B14F-4D97-AF65-F5344CB8AC3E}">
        <p14:creationId xmlns:p14="http://schemas.microsoft.com/office/powerpoint/2010/main" val="31894393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50465E55-1481-4B99-B065-3398407A601C}" type="datetime1">
              <a:rPr lang="en-AU" smtClean="0"/>
              <a:t>11/05/2016</a:t>
            </a:fld>
            <a:endParaRPr lang="en-AU" dirty="0"/>
          </a:p>
        </p:txBody>
      </p:sp>
      <p:sp>
        <p:nvSpPr>
          <p:cNvPr id="5" name="Footer Placeholder 4"/>
          <p:cNvSpPr>
            <a:spLocks noGrp="1"/>
          </p:cNvSpPr>
          <p:nvPr>
            <p:ph type="ftr" sz="quarter" idx="11"/>
          </p:nvPr>
        </p:nvSpPr>
        <p:spPr/>
        <p:txBody>
          <a:bodyPr/>
          <a:lstStyle/>
          <a:p>
            <a:r>
              <a:rPr lang="en-AU" smtClean="0"/>
              <a:t>Dr. John Worthington 2016 © www.jweducation.com</a:t>
            </a:r>
            <a:endParaRPr lang="en-AU" dirty="0"/>
          </a:p>
        </p:txBody>
      </p:sp>
      <p:sp>
        <p:nvSpPr>
          <p:cNvPr id="6" name="Slide Number Placeholder 5"/>
          <p:cNvSpPr>
            <a:spLocks noGrp="1"/>
          </p:cNvSpPr>
          <p:nvPr>
            <p:ph type="sldNum" sz="quarter" idx="12"/>
          </p:nvPr>
        </p:nvSpPr>
        <p:spPr/>
        <p:txBody>
          <a:bodyPr/>
          <a:lstStyle/>
          <a:p>
            <a:fld id="{7CE4831B-FD89-4F00-B268-3D5D08083FDE}" type="slidenum">
              <a:rPr lang="en-AU" smtClean="0"/>
              <a:t>‹#›</a:t>
            </a:fld>
            <a:endParaRPr lang="en-AU" dirty="0"/>
          </a:p>
        </p:txBody>
      </p:sp>
    </p:spTree>
    <p:extLst>
      <p:ext uri="{BB962C8B-B14F-4D97-AF65-F5344CB8AC3E}">
        <p14:creationId xmlns:p14="http://schemas.microsoft.com/office/powerpoint/2010/main" val="16276227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AU"/>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F97E14B9-C010-4FC4-A9DA-15C4D99FFEAC}" type="datetime1">
              <a:rPr lang="en-AU" smtClean="0"/>
              <a:t>11/05/2016</a:t>
            </a:fld>
            <a:endParaRPr lang="en-AU" dirty="0"/>
          </a:p>
        </p:txBody>
      </p:sp>
      <p:sp>
        <p:nvSpPr>
          <p:cNvPr id="5" name="Footer Placeholder 4"/>
          <p:cNvSpPr>
            <a:spLocks noGrp="1"/>
          </p:cNvSpPr>
          <p:nvPr>
            <p:ph type="ftr" sz="quarter" idx="11"/>
          </p:nvPr>
        </p:nvSpPr>
        <p:spPr/>
        <p:txBody>
          <a:bodyPr/>
          <a:lstStyle/>
          <a:p>
            <a:r>
              <a:rPr lang="en-AU" smtClean="0"/>
              <a:t>Dr. John Worthington 2016 © www.jweducation.com</a:t>
            </a:r>
            <a:endParaRPr lang="en-AU" dirty="0"/>
          </a:p>
        </p:txBody>
      </p:sp>
      <p:sp>
        <p:nvSpPr>
          <p:cNvPr id="6" name="Slide Number Placeholder 5"/>
          <p:cNvSpPr>
            <a:spLocks noGrp="1"/>
          </p:cNvSpPr>
          <p:nvPr>
            <p:ph type="sldNum" sz="quarter" idx="12"/>
          </p:nvPr>
        </p:nvSpPr>
        <p:spPr/>
        <p:txBody>
          <a:bodyPr/>
          <a:lstStyle/>
          <a:p>
            <a:fld id="{7CE4831B-FD89-4F00-B268-3D5D08083FDE}" type="slidenum">
              <a:rPr lang="en-AU" smtClean="0"/>
              <a:t>‹#›</a:t>
            </a:fld>
            <a:endParaRPr lang="en-AU" dirty="0"/>
          </a:p>
        </p:txBody>
      </p:sp>
    </p:spTree>
    <p:extLst>
      <p:ext uri="{BB962C8B-B14F-4D97-AF65-F5344CB8AC3E}">
        <p14:creationId xmlns:p14="http://schemas.microsoft.com/office/powerpoint/2010/main" val="6691491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D8281410-827D-4DBE-912E-A1FC18AECFA0}" type="datetime1">
              <a:rPr lang="en-AU" smtClean="0"/>
              <a:t>11/05/2016</a:t>
            </a:fld>
            <a:endParaRPr lang="en-AU" dirty="0"/>
          </a:p>
        </p:txBody>
      </p:sp>
      <p:sp>
        <p:nvSpPr>
          <p:cNvPr id="5" name="Footer Placeholder 4"/>
          <p:cNvSpPr>
            <a:spLocks noGrp="1"/>
          </p:cNvSpPr>
          <p:nvPr>
            <p:ph type="ftr" sz="quarter" idx="11"/>
          </p:nvPr>
        </p:nvSpPr>
        <p:spPr/>
        <p:txBody>
          <a:bodyPr/>
          <a:lstStyle/>
          <a:p>
            <a:r>
              <a:rPr lang="en-AU" smtClean="0"/>
              <a:t>Dr. John Worthington 2016 © www.jweducation.com</a:t>
            </a:r>
            <a:endParaRPr lang="en-AU" dirty="0"/>
          </a:p>
        </p:txBody>
      </p:sp>
      <p:sp>
        <p:nvSpPr>
          <p:cNvPr id="6" name="Slide Number Placeholder 5"/>
          <p:cNvSpPr>
            <a:spLocks noGrp="1"/>
          </p:cNvSpPr>
          <p:nvPr>
            <p:ph type="sldNum" sz="quarter" idx="12"/>
          </p:nvPr>
        </p:nvSpPr>
        <p:spPr/>
        <p:txBody>
          <a:bodyPr/>
          <a:lstStyle/>
          <a:p>
            <a:fld id="{7CE4831B-FD89-4F00-B268-3D5D08083FDE}" type="slidenum">
              <a:rPr lang="en-AU" smtClean="0"/>
              <a:t>‹#›</a:t>
            </a:fld>
            <a:endParaRPr lang="en-AU" dirty="0"/>
          </a:p>
        </p:txBody>
      </p:sp>
    </p:spTree>
    <p:extLst>
      <p:ext uri="{BB962C8B-B14F-4D97-AF65-F5344CB8AC3E}">
        <p14:creationId xmlns:p14="http://schemas.microsoft.com/office/powerpoint/2010/main" val="28211575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AU"/>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B877DDF-B4B8-4883-9C68-7A9988BA9047}" type="datetime1">
              <a:rPr lang="en-AU" smtClean="0"/>
              <a:t>11/05/2016</a:t>
            </a:fld>
            <a:endParaRPr lang="en-AU" dirty="0"/>
          </a:p>
        </p:txBody>
      </p:sp>
      <p:sp>
        <p:nvSpPr>
          <p:cNvPr id="5" name="Footer Placeholder 4"/>
          <p:cNvSpPr>
            <a:spLocks noGrp="1"/>
          </p:cNvSpPr>
          <p:nvPr>
            <p:ph type="ftr" sz="quarter" idx="11"/>
          </p:nvPr>
        </p:nvSpPr>
        <p:spPr/>
        <p:txBody>
          <a:bodyPr/>
          <a:lstStyle/>
          <a:p>
            <a:r>
              <a:rPr lang="en-AU" smtClean="0"/>
              <a:t>Dr. John Worthington 2016 © www.jweducation.com</a:t>
            </a:r>
            <a:endParaRPr lang="en-AU" dirty="0"/>
          </a:p>
        </p:txBody>
      </p:sp>
      <p:sp>
        <p:nvSpPr>
          <p:cNvPr id="6" name="Slide Number Placeholder 5"/>
          <p:cNvSpPr>
            <a:spLocks noGrp="1"/>
          </p:cNvSpPr>
          <p:nvPr>
            <p:ph type="sldNum" sz="quarter" idx="12"/>
          </p:nvPr>
        </p:nvSpPr>
        <p:spPr/>
        <p:txBody>
          <a:bodyPr/>
          <a:lstStyle/>
          <a:p>
            <a:fld id="{7CE4831B-FD89-4F00-B268-3D5D08083FDE}" type="slidenum">
              <a:rPr lang="en-AU" smtClean="0"/>
              <a:t>‹#›</a:t>
            </a:fld>
            <a:endParaRPr lang="en-AU" dirty="0"/>
          </a:p>
        </p:txBody>
      </p:sp>
    </p:spTree>
    <p:extLst>
      <p:ext uri="{BB962C8B-B14F-4D97-AF65-F5344CB8AC3E}">
        <p14:creationId xmlns:p14="http://schemas.microsoft.com/office/powerpoint/2010/main" val="5854997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Date Placeholder 4"/>
          <p:cNvSpPr>
            <a:spLocks noGrp="1"/>
          </p:cNvSpPr>
          <p:nvPr>
            <p:ph type="dt" sz="half" idx="10"/>
          </p:nvPr>
        </p:nvSpPr>
        <p:spPr/>
        <p:txBody>
          <a:bodyPr/>
          <a:lstStyle/>
          <a:p>
            <a:fld id="{C9451D4E-98D7-4175-A60D-289B7FD3942F}" type="datetime1">
              <a:rPr lang="en-AU" smtClean="0"/>
              <a:t>11/05/2016</a:t>
            </a:fld>
            <a:endParaRPr lang="en-AU" dirty="0"/>
          </a:p>
        </p:txBody>
      </p:sp>
      <p:sp>
        <p:nvSpPr>
          <p:cNvPr id="6" name="Footer Placeholder 5"/>
          <p:cNvSpPr>
            <a:spLocks noGrp="1"/>
          </p:cNvSpPr>
          <p:nvPr>
            <p:ph type="ftr" sz="quarter" idx="11"/>
          </p:nvPr>
        </p:nvSpPr>
        <p:spPr/>
        <p:txBody>
          <a:bodyPr/>
          <a:lstStyle/>
          <a:p>
            <a:r>
              <a:rPr lang="en-AU" smtClean="0"/>
              <a:t>Dr. John Worthington 2016 © www.jweducation.com</a:t>
            </a:r>
            <a:endParaRPr lang="en-AU" dirty="0"/>
          </a:p>
        </p:txBody>
      </p:sp>
      <p:sp>
        <p:nvSpPr>
          <p:cNvPr id="7" name="Slide Number Placeholder 6"/>
          <p:cNvSpPr>
            <a:spLocks noGrp="1"/>
          </p:cNvSpPr>
          <p:nvPr>
            <p:ph type="sldNum" sz="quarter" idx="12"/>
          </p:nvPr>
        </p:nvSpPr>
        <p:spPr/>
        <p:txBody>
          <a:bodyPr/>
          <a:lstStyle/>
          <a:p>
            <a:fld id="{7CE4831B-FD89-4F00-B268-3D5D08083FDE}" type="slidenum">
              <a:rPr lang="en-AU" smtClean="0"/>
              <a:t>‹#›</a:t>
            </a:fld>
            <a:endParaRPr lang="en-AU" dirty="0"/>
          </a:p>
        </p:txBody>
      </p:sp>
    </p:spTree>
    <p:extLst>
      <p:ext uri="{BB962C8B-B14F-4D97-AF65-F5344CB8AC3E}">
        <p14:creationId xmlns:p14="http://schemas.microsoft.com/office/powerpoint/2010/main" val="13425211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AU"/>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7" name="Date Placeholder 6"/>
          <p:cNvSpPr>
            <a:spLocks noGrp="1"/>
          </p:cNvSpPr>
          <p:nvPr>
            <p:ph type="dt" sz="half" idx="10"/>
          </p:nvPr>
        </p:nvSpPr>
        <p:spPr/>
        <p:txBody>
          <a:bodyPr/>
          <a:lstStyle/>
          <a:p>
            <a:fld id="{46989C52-1D05-4788-AEED-9A61A3507F07}" type="datetime1">
              <a:rPr lang="en-AU" smtClean="0"/>
              <a:t>11/05/2016</a:t>
            </a:fld>
            <a:endParaRPr lang="en-AU" dirty="0"/>
          </a:p>
        </p:txBody>
      </p:sp>
      <p:sp>
        <p:nvSpPr>
          <p:cNvPr id="8" name="Footer Placeholder 7"/>
          <p:cNvSpPr>
            <a:spLocks noGrp="1"/>
          </p:cNvSpPr>
          <p:nvPr>
            <p:ph type="ftr" sz="quarter" idx="11"/>
          </p:nvPr>
        </p:nvSpPr>
        <p:spPr/>
        <p:txBody>
          <a:bodyPr/>
          <a:lstStyle/>
          <a:p>
            <a:r>
              <a:rPr lang="en-AU" smtClean="0"/>
              <a:t>Dr. John Worthington 2016 © www.jweducation.com</a:t>
            </a:r>
            <a:endParaRPr lang="en-AU" dirty="0"/>
          </a:p>
        </p:txBody>
      </p:sp>
      <p:sp>
        <p:nvSpPr>
          <p:cNvPr id="9" name="Slide Number Placeholder 8"/>
          <p:cNvSpPr>
            <a:spLocks noGrp="1"/>
          </p:cNvSpPr>
          <p:nvPr>
            <p:ph type="sldNum" sz="quarter" idx="12"/>
          </p:nvPr>
        </p:nvSpPr>
        <p:spPr/>
        <p:txBody>
          <a:bodyPr/>
          <a:lstStyle/>
          <a:p>
            <a:fld id="{7CE4831B-FD89-4F00-B268-3D5D08083FDE}" type="slidenum">
              <a:rPr lang="en-AU" smtClean="0"/>
              <a:t>‹#›</a:t>
            </a:fld>
            <a:endParaRPr lang="en-AU" dirty="0"/>
          </a:p>
        </p:txBody>
      </p:sp>
    </p:spTree>
    <p:extLst>
      <p:ext uri="{BB962C8B-B14F-4D97-AF65-F5344CB8AC3E}">
        <p14:creationId xmlns:p14="http://schemas.microsoft.com/office/powerpoint/2010/main" val="31344934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Date Placeholder 2"/>
          <p:cNvSpPr>
            <a:spLocks noGrp="1"/>
          </p:cNvSpPr>
          <p:nvPr>
            <p:ph type="dt" sz="half" idx="10"/>
          </p:nvPr>
        </p:nvSpPr>
        <p:spPr/>
        <p:txBody>
          <a:bodyPr/>
          <a:lstStyle/>
          <a:p>
            <a:fld id="{D756474D-2553-493D-B5A9-BF2AF85244E9}" type="datetime1">
              <a:rPr lang="en-AU" smtClean="0"/>
              <a:t>11/05/2016</a:t>
            </a:fld>
            <a:endParaRPr lang="en-AU" dirty="0"/>
          </a:p>
        </p:txBody>
      </p:sp>
      <p:sp>
        <p:nvSpPr>
          <p:cNvPr id="4" name="Footer Placeholder 3"/>
          <p:cNvSpPr>
            <a:spLocks noGrp="1"/>
          </p:cNvSpPr>
          <p:nvPr>
            <p:ph type="ftr" sz="quarter" idx="11"/>
          </p:nvPr>
        </p:nvSpPr>
        <p:spPr/>
        <p:txBody>
          <a:bodyPr/>
          <a:lstStyle/>
          <a:p>
            <a:r>
              <a:rPr lang="en-AU" smtClean="0"/>
              <a:t>Dr. John Worthington 2016 © www.jweducation.com</a:t>
            </a:r>
            <a:endParaRPr lang="en-AU" dirty="0"/>
          </a:p>
        </p:txBody>
      </p:sp>
      <p:sp>
        <p:nvSpPr>
          <p:cNvPr id="5" name="Slide Number Placeholder 4"/>
          <p:cNvSpPr>
            <a:spLocks noGrp="1"/>
          </p:cNvSpPr>
          <p:nvPr>
            <p:ph type="sldNum" sz="quarter" idx="12"/>
          </p:nvPr>
        </p:nvSpPr>
        <p:spPr/>
        <p:txBody>
          <a:bodyPr/>
          <a:lstStyle/>
          <a:p>
            <a:fld id="{7CE4831B-FD89-4F00-B268-3D5D08083FDE}" type="slidenum">
              <a:rPr lang="en-AU" smtClean="0"/>
              <a:t>‹#›</a:t>
            </a:fld>
            <a:endParaRPr lang="en-AU" dirty="0"/>
          </a:p>
        </p:txBody>
      </p:sp>
    </p:spTree>
    <p:extLst>
      <p:ext uri="{BB962C8B-B14F-4D97-AF65-F5344CB8AC3E}">
        <p14:creationId xmlns:p14="http://schemas.microsoft.com/office/powerpoint/2010/main" val="29079003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19C74A-A596-48C0-BCF0-E861F2BB5FFA}" type="datetime1">
              <a:rPr lang="en-AU" smtClean="0"/>
              <a:t>11/05/2016</a:t>
            </a:fld>
            <a:endParaRPr lang="en-AU" dirty="0"/>
          </a:p>
        </p:txBody>
      </p:sp>
      <p:sp>
        <p:nvSpPr>
          <p:cNvPr id="3" name="Footer Placeholder 2"/>
          <p:cNvSpPr>
            <a:spLocks noGrp="1"/>
          </p:cNvSpPr>
          <p:nvPr>
            <p:ph type="ftr" sz="quarter" idx="11"/>
          </p:nvPr>
        </p:nvSpPr>
        <p:spPr/>
        <p:txBody>
          <a:bodyPr/>
          <a:lstStyle/>
          <a:p>
            <a:r>
              <a:rPr lang="en-AU" smtClean="0"/>
              <a:t>Dr. John Worthington 2016 © www.jweducation.com</a:t>
            </a:r>
            <a:endParaRPr lang="en-AU" dirty="0"/>
          </a:p>
        </p:txBody>
      </p:sp>
      <p:sp>
        <p:nvSpPr>
          <p:cNvPr id="4" name="Slide Number Placeholder 3"/>
          <p:cNvSpPr>
            <a:spLocks noGrp="1"/>
          </p:cNvSpPr>
          <p:nvPr>
            <p:ph type="sldNum" sz="quarter" idx="12"/>
          </p:nvPr>
        </p:nvSpPr>
        <p:spPr/>
        <p:txBody>
          <a:bodyPr/>
          <a:lstStyle/>
          <a:p>
            <a:fld id="{7CE4831B-FD89-4F00-B268-3D5D08083FDE}" type="slidenum">
              <a:rPr lang="en-AU" smtClean="0"/>
              <a:t>‹#›</a:t>
            </a:fld>
            <a:endParaRPr lang="en-AU" dirty="0"/>
          </a:p>
        </p:txBody>
      </p:sp>
    </p:spTree>
    <p:extLst>
      <p:ext uri="{BB962C8B-B14F-4D97-AF65-F5344CB8AC3E}">
        <p14:creationId xmlns:p14="http://schemas.microsoft.com/office/powerpoint/2010/main" val="21768512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AU"/>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EE6A85F-FE3F-4FF4-855D-45FC0F8C7A43}" type="datetime1">
              <a:rPr lang="en-AU" smtClean="0"/>
              <a:t>11/05/2016</a:t>
            </a:fld>
            <a:endParaRPr lang="en-AU" dirty="0"/>
          </a:p>
        </p:txBody>
      </p:sp>
      <p:sp>
        <p:nvSpPr>
          <p:cNvPr id="6" name="Footer Placeholder 5"/>
          <p:cNvSpPr>
            <a:spLocks noGrp="1"/>
          </p:cNvSpPr>
          <p:nvPr>
            <p:ph type="ftr" sz="quarter" idx="11"/>
          </p:nvPr>
        </p:nvSpPr>
        <p:spPr/>
        <p:txBody>
          <a:bodyPr/>
          <a:lstStyle/>
          <a:p>
            <a:r>
              <a:rPr lang="en-AU" smtClean="0"/>
              <a:t>Dr. John Worthington 2016 © www.jweducation.com</a:t>
            </a:r>
            <a:endParaRPr lang="en-AU" dirty="0"/>
          </a:p>
        </p:txBody>
      </p:sp>
      <p:sp>
        <p:nvSpPr>
          <p:cNvPr id="7" name="Slide Number Placeholder 6"/>
          <p:cNvSpPr>
            <a:spLocks noGrp="1"/>
          </p:cNvSpPr>
          <p:nvPr>
            <p:ph type="sldNum" sz="quarter" idx="12"/>
          </p:nvPr>
        </p:nvSpPr>
        <p:spPr/>
        <p:txBody>
          <a:bodyPr/>
          <a:lstStyle/>
          <a:p>
            <a:fld id="{7CE4831B-FD89-4F00-B268-3D5D08083FDE}" type="slidenum">
              <a:rPr lang="en-AU" smtClean="0"/>
              <a:t>‹#›</a:t>
            </a:fld>
            <a:endParaRPr lang="en-AU" dirty="0"/>
          </a:p>
        </p:txBody>
      </p:sp>
    </p:spTree>
    <p:extLst>
      <p:ext uri="{BB962C8B-B14F-4D97-AF65-F5344CB8AC3E}">
        <p14:creationId xmlns:p14="http://schemas.microsoft.com/office/powerpoint/2010/main" val="748081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AU"/>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DDE4A5F-B665-4681-8EE6-DD520A514A62}" type="datetime1">
              <a:rPr lang="en-AU" smtClean="0"/>
              <a:t>11/05/2016</a:t>
            </a:fld>
            <a:endParaRPr lang="en-AU" dirty="0"/>
          </a:p>
        </p:txBody>
      </p:sp>
      <p:sp>
        <p:nvSpPr>
          <p:cNvPr id="6" name="Footer Placeholder 5"/>
          <p:cNvSpPr>
            <a:spLocks noGrp="1"/>
          </p:cNvSpPr>
          <p:nvPr>
            <p:ph type="ftr" sz="quarter" idx="11"/>
          </p:nvPr>
        </p:nvSpPr>
        <p:spPr/>
        <p:txBody>
          <a:bodyPr/>
          <a:lstStyle/>
          <a:p>
            <a:r>
              <a:rPr lang="en-AU" smtClean="0"/>
              <a:t>Dr. John Worthington 2016 © www.jweducation.com</a:t>
            </a:r>
            <a:endParaRPr lang="en-AU" dirty="0"/>
          </a:p>
        </p:txBody>
      </p:sp>
      <p:sp>
        <p:nvSpPr>
          <p:cNvPr id="7" name="Slide Number Placeholder 6"/>
          <p:cNvSpPr>
            <a:spLocks noGrp="1"/>
          </p:cNvSpPr>
          <p:nvPr>
            <p:ph type="sldNum" sz="quarter" idx="12"/>
          </p:nvPr>
        </p:nvSpPr>
        <p:spPr/>
        <p:txBody>
          <a:bodyPr/>
          <a:lstStyle/>
          <a:p>
            <a:fld id="{7CE4831B-FD89-4F00-B268-3D5D08083FDE}" type="slidenum">
              <a:rPr lang="en-AU" smtClean="0"/>
              <a:t>‹#›</a:t>
            </a:fld>
            <a:endParaRPr lang="en-AU" dirty="0"/>
          </a:p>
        </p:txBody>
      </p:sp>
    </p:spTree>
    <p:extLst>
      <p:ext uri="{BB962C8B-B14F-4D97-AF65-F5344CB8AC3E}">
        <p14:creationId xmlns:p14="http://schemas.microsoft.com/office/powerpoint/2010/main" val="29301619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AU"/>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D5F98A5-AA44-40BB-9409-76DE2B009576}" type="datetime1">
              <a:rPr lang="en-AU" smtClean="0"/>
              <a:t>11/05/2016</a:t>
            </a:fld>
            <a:endParaRPr lang="en-AU"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AU" smtClean="0"/>
              <a:t>Dr. John Worthington 2016 © www.jweducation.com</a:t>
            </a:r>
            <a:endParaRPr lang="en-AU"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CE4831B-FD89-4F00-B268-3D5D08083FDE}" type="slidenum">
              <a:rPr lang="en-AU" smtClean="0"/>
              <a:t>‹#›</a:t>
            </a:fld>
            <a:endParaRPr lang="en-AU" dirty="0"/>
          </a:p>
        </p:txBody>
      </p:sp>
    </p:spTree>
    <p:extLst>
      <p:ext uri="{BB962C8B-B14F-4D97-AF65-F5344CB8AC3E}">
        <p14:creationId xmlns:p14="http://schemas.microsoft.com/office/powerpoint/2010/main" val="488834810"/>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dx.doi.org/10.1093/brain/awl072" TargetMode="External"/><Relationship Id="rId2" Type="http://schemas.openxmlformats.org/officeDocument/2006/relationships/hyperlink" Target="http://www.behavior-consultant.com/ABC%20-%202%20page%20form.pdf" TargetMode="External"/><Relationship Id="rId1" Type="http://schemas.openxmlformats.org/officeDocument/2006/relationships/slideLayout" Target="../slideLayouts/slideLayout2.xml"/><Relationship Id="rId4" Type="http://schemas.openxmlformats.org/officeDocument/2006/relationships/hyperlink" Target="http://psychcentral.com/lib/author/marie/"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838200"/>
            <a:ext cx="7772400" cy="1470025"/>
          </a:xfrm>
        </p:spPr>
        <p:txBody>
          <a:bodyPr>
            <a:normAutofit fontScale="90000"/>
          </a:bodyPr>
          <a:lstStyle/>
          <a:p>
            <a:r>
              <a:rPr lang="en-AU" b="1" dirty="0" smtClean="0">
                <a:latin typeface="Times New Roman" panose="02020603050405020304" pitchFamily="18" charset="0"/>
                <a:cs typeface="Times New Roman" panose="02020603050405020304" pitchFamily="18" charset="0"/>
              </a:rPr>
              <a:t>Understanding </a:t>
            </a:r>
            <a:r>
              <a:rPr lang="en-AU" b="1" dirty="0">
                <a:latin typeface="Times New Roman" panose="02020603050405020304" pitchFamily="18" charset="0"/>
                <a:cs typeface="Times New Roman" panose="02020603050405020304" pitchFamily="18" charset="0"/>
              </a:rPr>
              <a:t>and Implementing Positive Behaviour Management for Children with </a:t>
            </a:r>
            <a:r>
              <a:rPr lang="en-AU" b="1" dirty="0" smtClean="0">
                <a:latin typeface="Times New Roman" panose="02020603050405020304" pitchFamily="18" charset="0"/>
                <a:cs typeface="Times New Roman" panose="02020603050405020304" pitchFamily="18" charset="0"/>
              </a:rPr>
              <a:t>Autism</a:t>
            </a:r>
            <a:r>
              <a:rPr lang="en-AU" b="1" dirty="0">
                <a:latin typeface="Times New Roman" panose="02020603050405020304" pitchFamily="18" charset="0"/>
                <a:cs typeface="Times New Roman" panose="02020603050405020304" pitchFamily="18" charset="0"/>
              </a:rPr>
              <a:t/>
            </a:r>
            <a:br>
              <a:rPr lang="en-AU" b="1" dirty="0">
                <a:latin typeface="Times New Roman" panose="02020603050405020304" pitchFamily="18" charset="0"/>
                <a:cs typeface="Times New Roman" panose="02020603050405020304" pitchFamily="18" charset="0"/>
              </a:rPr>
            </a:br>
            <a:endParaRPr lang="en-AU" b="1"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1447800" y="2514600"/>
            <a:ext cx="6400800" cy="1752600"/>
          </a:xfrm>
        </p:spPr>
        <p:txBody>
          <a:bodyPr>
            <a:noAutofit/>
          </a:bodyPr>
          <a:lstStyle/>
          <a:p>
            <a:r>
              <a:rPr lang="en-AU" dirty="0">
                <a:solidFill>
                  <a:schemeClr val="tx1"/>
                </a:solidFill>
                <a:latin typeface="Times New Roman" panose="02020603050405020304" pitchFamily="18" charset="0"/>
                <a:cs typeface="Times New Roman" panose="02020603050405020304" pitchFamily="18" charset="0"/>
              </a:rPr>
              <a:t>Singapore Association of OT (SAOT) paediatric special interest </a:t>
            </a:r>
            <a:r>
              <a:rPr lang="en-AU" dirty="0" smtClean="0">
                <a:solidFill>
                  <a:schemeClr val="tx1"/>
                </a:solidFill>
                <a:latin typeface="Times New Roman" panose="02020603050405020304" pitchFamily="18" charset="0"/>
                <a:cs typeface="Times New Roman" panose="02020603050405020304" pitchFamily="18" charset="0"/>
              </a:rPr>
              <a:t>group Friday May 6 </a:t>
            </a:r>
            <a:r>
              <a:rPr lang="en-AU" dirty="0" smtClean="0">
                <a:solidFill>
                  <a:schemeClr val="tx1"/>
                </a:solidFill>
                <a:latin typeface="Times New Roman" panose="02020603050405020304" pitchFamily="18" charset="0"/>
                <a:cs typeface="Times New Roman" panose="02020603050405020304" pitchFamily="18" charset="0"/>
              </a:rPr>
              <a:t>2016</a:t>
            </a:r>
            <a:endParaRPr lang="en-AU" dirty="0" smtClean="0">
              <a:solidFill>
                <a:schemeClr val="tx1"/>
              </a:solidFill>
              <a:latin typeface="Times New Roman" panose="02020603050405020304" pitchFamily="18" charset="0"/>
              <a:cs typeface="Times New Roman" panose="02020603050405020304" pitchFamily="18" charset="0"/>
            </a:endParaRPr>
          </a:p>
          <a:p>
            <a:r>
              <a:rPr lang="en-AU" baseline="30000" dirty="0" smtClean="0">
                <a:solidFill>
                  <a:schemeClr val="tx1"/>
                </a:solidFill>
                <a:latin typeface="Times New Roman" panose="02020603050405020304" pitchFamily="18" charset="0"/>
                <a:cs typeface="Times New Roman" panose="02020603050405020304" pitchFamily="18" charset="0"/>
              </a:rPr>
              <a:t> </a:t>
            </a:r>
          </a:p>
          <a:p>
            <a:r>
              <a:rPr lang="en-AU" dirty="0" smtClean="0">
                <a:solidFill>
                  <a:schemeClr val="tx1"/>
                </a:solidFill>
                <a:latin typeface="Times New Roman" panose="02020603050405020304" pitchFamily="18" charset="0"/>
                <a:cs typeface="Times New Roman" panose="02020603050405020304" pitchFamily="18" charset="0"/>
              </a:rPr>
              <a:t>Dr</a:t>
            </a:r>
            <a:r>
              <a:rPr lang="en-AU" dirty="0" smtClean="0">
                <a:solidFill>
                  <a:schemeClr val="tx1"/>
                </a:solidFill>
                <a:latin typeface="Times New Roman" panose="02020603050405020304" pitchFamily="18" charset="0"/>
                <a:cs typeface="Times New Roman" panose="02020603050405020304" pitchFamily="18" charset="0"/>
              </a:rPr>
              <a:t>. John WORTHINGTON</a:t>
            </a:r>
            <a:endParaRPr lang="en-AU" dirty="0">
              <a:solidFill>
                <a:schemeClr val="tx1"/>
              </a:solidFill>
              <a:latin typeface="Times New Roman" panose="02020603050405020304" pitchFamily="18" charset="0"/>
              <a:cs typeface="Times New Roman" panose="02020603050405020304" pitchFamily="18" charset="0"/>
            </a:endParaRPr>
          </a:p>
        </p:txBody>
      </p:sp>
      <p:sp>
        <p:nvSpPr>
          <p:cNvPr id="5" name="Footer Placeholder 4"/>
          <p:cNvSpPr>
            <a:spLocks noGrp="1"/>
          </p:cNvSpPr>
          <p:nvPr>
            <p:ph type="ftr" sz="quarter" idx="11"/>
          </p:nvPr>
        </p:nvSpPr>
        <p:spPr/>
        <p:txBody>
          <a:bodyPr/>
          <a:lstStyle/>
          <a:p>
            <a:r>
              <a:rPr lang="en-AU" dirty="0" smtClean="0"/>
              <a:t>Dr. John Worthington 2016 © www.jweducation.com</a:t>
            </a:r>
            <a:endParaRPr lang="en-AU" dirty="0"/>
          </a:p>
        </p:txBody>
      </p:sp>
    </p:spTree>
    <p:extLst>
      <p:ext uri="{BB962C8B-B14F-4D97-AF65-F5344CB8AC3E}">
        <p14:creationId xmlns:p14="http://schemas.microsoft.com/office/powerpoint/2010/main" val="20634448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81000"/>
            <a:ext cx="8229600" cy="1143000"/>
          </a:xfrm>
        </p:spPr>
        <p:txBody>
          <a:bodyPr>
            <a:normAutofit/>
          </a:bodyPr>
          <a:lstStyle/>
          <a:p>
            <a:r>
              <a:rPr lang="en-AU" sz="3200" b="1" dirty="0">
                <a:latin typeface="Times New Roman" panose="02020603050405020304" pitchFamily="18" charset="0"/>
                <a:cs typeface="Times New Roman" panose="02020603050405020304" pitchFamily="18" charset="0"/>
              </a:rPr>
              <a:t>Case Study Jim </a:t>
            </a:r>
            <a:r>
              <a:rPr lang="en-AU" sz="3200" b="1" dirty="0" smtClean="0">
                <a:latin typeface="Times New Roman" panose="02020603050405020304" pitchFamily="18" charset="0"/>
                <a:cs typeface="Times New Roman" panose="02020603050405020304" pitchFamily="18" charset="0"/>
              </a:rPr>
              <a:t>2</a:t>
            </a:r>
            <a:endParaRPr lang="en-AU" sz="3200" dirty="0"/>
          </a:p>
        </p:txBody>
      </p:sp>
      <p:sp>
        <p:nvSpPr>
          <p:cNvPr id="3" name="Content Placeholder 2"/>
          <p:cNvSpPr>
            <a:spLocks noGrp="1"/>
          </p:cNvSpPr>
          <p:nvPr>
            <p:ph idx="1"/>
          </p:nvPr>
        </p:nvSpPr>
        <p:spPr>
          <a:xfrm>
            <a:off x="457200" y="685800"/>
            <a:ext cx="8229600" cy="5440363"/>
          </a:xfrm>
        </p:spPr>
        <p:txBody>
          <a:bodyPr>
            <a:normAutofit/>
          </a:bodyPr>
          <a:lstStyle/>
          <a:p>
            <a:r>
              <a:rPr lang="en-AU" sz="2200" dirty="0">
                <a:latin typeface="Times New Roman" panose="02020603050405020304" pitchFamily="18" charset="0"/>
                <a:cs typeface="Times New Roman" panose="02020603050405020304" pitchFamily="18" charset="0"/>
              </a:rPr>
              <a:t>In helping Jim at each consultation (approximately 6-9 months apart) I would first update the history by talking to his mother and teachers and therapists. Next I would observe him at home, in the outdoor environment and in his classroom, where over the years he moved through a range of regular and special school settings before being home schooled. </a:t>
            </a:r>
          </a:p>
          <a:p>
            <a:endParaRPr lang="en-AU" sz="2200" dirty="0" smtClean="0">
              <a:latin typeface="Times New Roman" panose="02020603050405020304" pitchFamily="18" charset="0"/>
              <a:cs typeface="Times New Roman" panose="02020603050405020304" pitchFamily="18" charset="0"/>
            </a:endParaRPr>
          </a:p>
          <a:p>
            <a:r>
              <a:rPr lang="en-AU" sz="2200" dirty="0" smtClean="0">
                <a:latin typeface="Times New Roman" panose="02020603050405020304" pitchFamily="18" charset="0"/>
                <a:cs typeface="Times New Roman" panose="02020603050405020304" pitchFamily="18" charset="0"/>
              </a:rPr>
              <a:t>In </a:t>
            </a:r>
            <a:r>
              <a:rPr lang="en-AU" sz="2200" dirty="0">
                <a:latin typeface="Times New Roman" panose="02020603050405020304" pitchFamily="18" charset="0"/>
                <a:cs typeface="Times New Roman" panose="02020603050405020304" pitchFamily="18" charset="0"/>
              </a:rPr>
              <a:t>talking to those caring for him I would identify and confirm priorities to make Jim’s life better and those things which would help the individuals looking after him on a day to day basis.  </a:t>
            </a:r>
          </a:p>
          <a:p>
            <a:endParaRPr lang="en-AU" sz="2200" dirty="0" smtClean="0">
              <a:latin typeface="Times New Roman" panose="02020603050405020304" pitchFamily="18" charset="0"/>
              <a:cs typeface="Times New Roman" panose="02020603050405020304" pitchFamily="18" charset="0"/>
            </a:endParaRPr>
          </a:p>
          <a:p>
            <a:r>
              <a:rPr lang="en-AU" sz="2200" dirty="0" smtClean="0">
                <a:latin typeface="Times New Roman" panose="02020603050405020304" pitchFamily="18" charset="0"/>
                <a:cs typeface="Times New Roman" panose="02020603050405020304" pitchFamily="18" charset="0"/>
              </a:rPr>
              <a:t>The </a:t>
            </a:r>
            <a:r>
              <a:rPr lang="en-AU" sz="2200" dirty="0">
                <a:latin typeface="Times New Roman" panose="02020603050405020304" pitchFamily="18" charset="0"/>
                <a:cs typeface="Times New Roman" panose="02020603050405020304" pitchFamily="18" charset="0"/>
              </a:rPr>
              <a:t>types of issues dealt with including regulating his toileting, reducing his agitation when travelling, improving his evening routine. </a:t>
            </a:r>
          </a:p>
          <a:p>
            <a:endParaRPr lang="en-AU" sz="2200" dirty="0">
              <a:latin typeface="Times New Roman" panose="02020603050405020304" pitchFamily="18" charset="0"/>
              <a:cs typeface="Times New Roman" panose="02020603050405020304" pitchFamily="18" charset="0"/>
            </a:endParaRPr>
          </a:p>
        </p:txBody>
      </p:sp>
      <p:sp>
        <p:nvSpPr>
          <p:cNvPr id="5" name="Footer Placeholder 4"/>
          <p:cNvSpPr>
            <a:spLocks noGrp="1"/>
          </p:cNvSpPr>
          <p:nvPr>
            <p:ph type="ftr" sz="quarter" idx="11"/>
          </p:nvPr>
        </p:nvSpPr>
        <p:spPr/>
        <p:txBody>
          <a:bodyPr/>
          <a:lstStyle/>
          <a:p>
            <a:r>
              <a:rPr lang="en-AU" smtClean="0"/>
              <a:t>Dr. John Worthington 2016 © www.jweducation.com</a:t>
            </a:r>
            <a:endParaRPr lang="en-AU" dirty="0"/>
          </a:p>
        </p:txBody>
      </p:sp>
    </p:spTree>
    <p:extLst>
      <p:ext uri="{BB962C8B-B14F-4D97-AF65-F5344CB8AC3E}">
        <p14:creationId xmlns:p14="http://schemas.microsoft.com/office/powerpoint/2010/main" val="1458470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normAutofit/>
          </a:bodyPr>
          <a:lstStyle/>
          <a:p>
            <a:r>
              <a:rPr lang="en-AU" sz="3200" b="1" dirty="0">
                <a:latin typeface="Times New Roman" panose="02020603050405020304" pitchFamily="18" charset="0"/>
                <a:cs typeface="Times New Roman" panose="02020603050405020304" pitchFamily="18" charset="0"/>
              </a:rPr>
              <a:t>Case Study Jim </a:t>
            </a:r>
            <a:r>
              <a:rPr lang="en-AU" sz="3200" b="1" dirty="0" smtClean="0">
                <a:latin typeface="Times New Roman" panose="02020603050405020304" pitchFamily="18" charset="0"/>
                <a:cs typeface="Times New Roman" panose="02020603050405020304" pitchFamily="18" charset="0"/>
              </a:rPr>
              <a:t>3</a:t>
            </a:r>
            <a:endParaRPr lang="en-AU" sz="3200" dirty="0"/>
          </a:p>
        </p:txBody>
      </p:sp>
      <p:sp>
        <p:nvSpPr>
          <p:cNvPr id="3" name="Content Placeholder 2"/>
          <p:cNvSpPr>
            <a:spLocks noGrp="1"/>
          </p:cNvSpPr>
          <p:nvPr>
            <p:ph idx="1"/>
          </p:nvPr>
        </p:nvSpPr>
        <p:spPr>
          <a:xfrm>
            <a:off x="457200" y="990600"/>
            <a:ext cx="8229600" cy="5135563"/>
          </a:xfrm>
        </p:spPr>
        <p:txBody>
          <a:bodyPr>
            <a:normAutofit/>
          </a:bodyPr>
          <a:lstStyle/>
          <a:p>
            <a:r>
              <a:rPr lang="en-AU" sz="2200" dirty="0">
                <a:latin typeface="Times New Roman" panose="02020603050405020304" pitchFamily="18" charset="0"/>
                <a:cs typeface="Times New Roman" panose="02020603050405020304" pitchFamily="18" charset="0"/>
              </a:rPr>
              <a:t>Despite </a:t>
            </a:r>
            <a:r>
              <a:rPr lang="en-AU" sz="2200" dirty="0" smtClean="0">
                <a:latin typeface="Times New Roman" panose="02020603050405020304" pitchFamily="18" charset="0"/>
                <a:cs typeface="Times New Roman" panose="02020603050405020304" pitchFamily="18" charset="0"/>
              </a:rPr>
              <a:t>presenting </a:t>
            </a:r>
            <a:r>
              <a:rPr lang="en-AU" sz="2200" dirty="0">
                <a:latin typeface="Times New Roman" panose="02020603050405020304" pitchFamily="18" charset="0"/>
                <a:cs typeface="Times New Roman" panose="02020603050405020304" pitchFamily="18" charset="0"/>
              </a:rPr>
              <a:t>as </a:t>
            </a:r>
            <a:r>
              <a:rPr lang="en-AU" sz="2200" dirty="0" smtClean="0">
                <a:latin typeface="Times New Roman" panose="02020603050405020304" pitchFamily="18" charset="0"/>
                <a:cs typeface="Times New Roman" panose="02020603050405020304" pitchFamily="18" charset="0"/>
              </a:rPr>
              <a:t>an individual with severe </a:t>
            </a:r>
            <a:r>
              <a:rPr lang="en-AU" sz="2200" dirty="0">
                <a:latin typeface="Times New Roman" panose="02020603050405020304" pitchFamily="18" charset="0"/>
                <a:cs typeface="Times New Roman" panose="02020603050405020304" pitchFamily="18" charset="0"/>
              </a:rPr>
              <a:t>intellectual impairment Jim had some remarkable abilities which centred on his very strong attractions to seeing and making </a:t>
            </a:r>
            <a:r>
              <a:rPr lang="en-AU" sz="2200" dirty="0" smtClean="0">
                <a:latin typeface="Times New Roman" panose="02020603050405020304" pitchFamily="18" charset="0"/>
                <a:cs typeface="Times New Roman" panose="02020603050405020304" pitchFamily="18" charset="0"/>
              </a:rPr>
              <a:t>patterns.</a:t>
            </a:r>
          </a:p>
          <a:p>
            <a:endParaRPr lang="en-AU" sz="2200" dirty="0" smtClean="0">
              <a:latin typeface="Times New Roman" panose="02020603050405020304" pitchFamily="18" charset="0"/>
              <a:cs typeface="Times New Roman" panose="02020603050405020304" pitchFamily="18" charset="0"/>
            </a:endParaRPr>
          </a:p>
          <a:p>
            <a:r>
              <a:rPr lang="en-AU" sz="2200" dirty="0" smtClean="0">
                <a:latin typeface="Times New Roman" panose="02020603050405020304" pitchFamily="18" charset="0"/>
                <a:cs typeface="Times New Roman" panose="02020603050405020304" pitchFamily="18" charset="0"/>
              </a:rPr>
              <a:t>While </a:t>
            </a:r>
            <a:r>
              <a:rPr lang="en-AU" sz="2200" dirty="0">
                <a:latin typeface="Times New Roman" panose="02020603050405020304" pitchFamily="18" charset="0"/>
                <a:cs typeface="Times New Roman" panose="02020603050405020304" pitchFamily="18" charset="0"/>
              </a:rPr>
              <a:t>he appeared to have no connection to letters or words or even drawings or pictures his strong interest in particular movies / TV shows meant he could very reliably choose a particular DVD from a selection of several hundred. </a:t>
            </a:r>
            <a:endParaRPr lang="en-AU" sz="2200" dirty="0" smtClean="0">
              <a:latin typeface="Times New Roman" panose="02020603050405020304" pitchFamily="18" charset="0"/>
              <a:cs typeface="Times New Roman" panose="02020603050405020304" pitchFamily="18" charset="0"/>
            </a:endParaRPr>
          </a:p>
          <a:p>
            <a:endParaRPr lang="en-AU" sz="2200" dirty="0" smtClean="0">
              <a:latin typeface="Times New Roman" panose="02020603050405020304" pitchFamily="18" charset="0"/>
              <a:cs typeface="Times New Roman" panose="02020603050405020304" pitchFamily="18" charset="0"/>
            </a:endParaRPr>
          </a:p>
          <a:p>
            <a:r>
              <a:rPr lang="en-AU" sz="2200" dirty="0" smtClean="0">
                <a:latin typeface="Times New Roman" panose="02020603050405020304" pitchFamily="18" charset="0"/>
                <a:cs typeface="Times New Roman" panose="02020603050405020304" pitchFamily="18" charset="0"/>
              </a:rPr>
              <a:t>In </a:t>
            </a:r>
            <a:r>
              <a:rPr lang="en-AU" sz="2200" dirty="0">
                <a:latin typeface="Times New Roman" panose="02020603050405020304" pitchFamily="18" charset="0"/>
                <a:cs typeface="Times New Roman" panose="02020603050405020304" pitchFamily="18" charset="0"/>
              </a:rPr>
              <a:t>addition when he opened the case he knew instantly if the correct DVD was in the box.  </a:t>
            </a:r>
          </a:p>
          <a:p>
            <a:endParaRPr lang="en-AU" dirty="0"/>
          </a:p>
        </p:txBody>
      </p:sp>
      <p:sp>
        <p:nvSpPr>
          <p:cNvPr id="5" name="Footer Placeholder 4"/>
          <p:cNvSpPr>
            <a:spLocks noGrp="1"/>
          </p:cNvSpPr>
          <p:nvPr>
            <p:ph type="ftr" sz="quarter" idx="11"/>
          </p:nvPr>
        </p:nvSpPr>
        <p:spPr/>
        <p:txBody>
          <a:bodyPr/>
          <a:lstStyle/>
          <a:p>
            <a:r>
              <a:rPr lang="en-AU" smtClean="0"/>
              <a:t>Dr. John Worthington 2016 © www.jweducation.com</a:t>
            </a:r>
            <a:endParaRPr lang="en-AU" dirty="0"/>
          </a:p>
        </p:txBody>
      </p:sp>
    </p:spTree>
    <p:extLst>
      <p:ext uri="{BB962C8B-B14F-4D97-AF65-F5344CB8AC3E}">
        <p14:creationId xmlns:p14="http://schemas.microsoft.com/office/powerpoint/2010/main" val="37200433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normAutofit/>
          </a:bodyPr>
          <a:lstStyle/>
          <a:p>
            <a:r>
              <a:rPr lang="en-AU" sz="3200" b="1" dirty="0">
                <a:latin typeface="Times New Roman" panose="02020603050405020304" pitchFamily="18" charset="0"/>
                <a:cs typeface="Times New Roman" panose="02020603050405020304" pitchFamily="18" charset="0"/>
              </a:rPr>
              <a:t>Case Study Jim </a:t>
            </a:r>
            <a:r>
              <a:rPr lang="en-AU" sz="3200" b="1" dirty="0" smtClean="0">
                <a:latin typeface="Times New Roman" panose="02020603050405020304" pitchFamily="18" charset="0"/>
                <a:cs typeface="Times New Roman" panose="02020603050405020304" pitchFamily="18" charset="0"/>
              </a:rPr>
              <a:t>4</a:t>
            </a:r>
            <a:endParaRPr lang="en-AU" sz="3200" dirty="0"/>
          </a:p>
        </p:txBody>
      </p:sp>
      <p:sp>
        <p:nvSpPr>
          <p:cNvPr id="3" name="Content Placeholder 2"/>
          <p:cNvSpPr>
            <a:spLocks noGrp="1"/>
          </p:cNvSpPr>
          <p:nvPr>
            <p:ph idx="1"/>
          </p:nvPr>
        </p:nvSpPr>
        <p:spPr>
          <a:xfrm>
            <a:off x="685800" y="685800"/>
            <a:ext cx="8229600" cy="4525963"/>
          </a:xfrm>
        </p:spPr>
        <p:txBody>
          <a:bodyPr>
            <a:noAutofit/>
          </a:bodyPr>
          <a:lstStyle/>
          <a:p>
            <a:pPr>
              <a:lnSpc>
                <a:spcPct val="150000"/>
              </a:lnSpc>
            </a:pPr>
            <a:r>
              <a:rPr lang="en-AU" sz="2000" dirty="0">
                <a:latin typeface="Times New Roman" panose="02020603050405020304" pitchFamily="18" charset="0"/>
                <a:cs typeface="Times New Roman" panose="02020603050405020304" pitchFamily="18" charset="0"/>
              </a:rPr>
              <a:t>A second area of great concern for Jim’s parents was his extremely poor sleeping, he would resist going to his bedroom, destroy the room and finally after many hours end up exhausted sleeping on the floor. In visiting the home and taking a history of a typical night’s routine and observing that routine there were some unusual features. </a:t>
            </a:r>
            <a:endParaRPr lang="en-AU" sz="2000" dirty="0" smtClean="0">
              <a:latin typeface="Times New Roman" panose="02020603050405020304" pitchFamily="18" charset="0"/>
              <a:cs typeface="Times New Roman" panose="02020603050405020304" pitchFamily="18" charset="0"/>
            </a:endParaRPr>
          </a:p>
          <a:p>
            <a:pPr>
              <a:lnSpc>
                <a:spcPct val="150000"/>
              </a:lnSpc>
            </a:pPr>
            <a:r>
              <a:rPr lang="en-AU" sz="2000" dirty="0" smtClean="0">
                <a:latin typeface="Times New Roman" panose="02020603050405020304" pitchFamily="18" charset="0"/>
                <a:cs typeface="Times New Roman" panose="02020603050405020304" pitchFamily="18" charset="0"/>
              </a:rPr>
              <a:t>In </a:t>
            </a:r>
            <a:r>
              <a:rPr lang="en-AU" sz="2000" dirty="0">
                <a:latin typeface="Times New Roman" panose="02020603050405020304" pitchFamily="18" charset="0"/>
                <a:cs typeface="Times New Roman" panose="02020603050405020304" pitchFamily="18" charset="0"/>
              </a:rPr>
              <a:t>particular while Jim ate with his mother and the help of one of his carers his father usually arrived home late. As it got later and Jim became more tired he also became agitated waiting for his father. When his father did arrive he would talk to Jim through the door. This apparently innocent interaction got Jim more and more excited until finally his father would come in and they would excitedly </a:t>
            </a:r>
            <a:r>
              <a:rPr lang="en-AU" sz="2000" dirty="0" smtClean="0">
                <a:latin typeface="Times New Roman" panose="02020603050405020304" pitchFamily="18" charset="0"/>
                <a:cs typeface="Times New Roman" panose="02020603050405020304" pitchFamily="18" charset="0"/>
              </a:rPr>
              <a:t>greet </a:t>
            </a:r>
            <a:r>
              <a:rPr lang="en-AU" sz="2000" dirty="0">
                <a:latin typeface="Times New Roman" panose="02020603050405020304" pitchFamily="18" charset="0"/>
                <a:cs typeface="Times New Roman" panose="02020603050405020304" pitchFamily="18" charset="0"/>
              </a:rPr>
              <a:t>each other. Of course this was also the time Jim was then expected to settle and go off to bed and sleep. </a:t>
            </a:r>
          </a:p>
          <a:p>
            <a:pPr>
              <a:lnSpc>
                <a:spcPct val="150000"/>
              </a:lnSpc>
            </a:pPr>
            <a:endParaRPr lang="en-AU" sz="2000" dirty="0">
              <a:latin typeface="Times New Roman" panose="02020603050405020304" pitchFamily="18" charset="0"/>
              <a:cs typeface="Times New Roman" panose="02020603050405020304" pitchFamily="18" charset="0"/>
            </a:endParaRPr>
          </a:p>
        </p:txBody>
      </p:sp>
      <p:sp>
        <p:nvSpPr>
          <p:cNvPr id="5" name="Footer Placeholder 4"/>
          <p:cNvSpPr>
            <a:spLocks noGrp="1"/>
          </p:cNvSpPr>
          <p:nvPr>
            <p:ph type="ftr" sz="quarter" idx="11"/>
          </p:nvPr>
        </p:nvSpPr>
        <p:spPr/>
        <p:txBody>
          <a:bodyPr/>
          <a:lstStyle/>
          <a:p>
            <a:r>
              <a:rPr lang="en-AU" smtClean="0"/>
              <a:t>Dr. John Worthington 2016 © www.jweducation.com</a:t>
            </a:r>
            <a:endParaRPr lang="en-AU" dirty="0"/>
          </a:p>
        </p:txBody>
      </p:sp>
    </p:spTree>
    <p:extLst>
      <p:ext uri="{BB962C8B-B14F-4D97-AF65-F5344CB8AC3E}">
        <p14:creationId xmlns:p14="http://schemas.microsoft.com/office/powerpoint/2010/main" val="15988626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latin typeface="Times New Roman" panose="02020603050405020304" pitchFamily="18" charset="0"/>
                <a:cs typeface="Times New Roman" panose="02020603050405020304" pitchFamily="18" charset="0"/>
              </a:rPr>
              <a:t>How did I help manage these the challenging </a:t>
            </a:r>
            <a:r>
              <a:rPr lang="en-US" sz="3200" b="1" dirty="0" err="1" smtClean="0">
                <a:latin typeface="Times New Roman" panose="02020603050405020304" pitchFamily="18" charset="0"/>
                <a:cs typeface="Times New Roman" panose="02020603050405020304" pitchFamily="18" charset="0"/>
              </a:rPr>
              <a:t>behaviours</a:t>
            </a:r>
            <a:r>
              <a:rPr lang="en-US" sz="3200" b="1" dirty="0" smtClean="0">
                <a:latin typeface="Times New Roman" panose="02020603050405020304" pitchFamily="18" charset="0"/>
                <a:cs typeface="Times New Roman" panose="02020603050405020304" pitchFamily="18" charset="0"/>
              </a:rPr>
              <a:t>?</a:t>
            </a:r>
            <a:endParaRPr lang="en-US" sz="32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r>
              <a:rPr lang="en-US" sz="2200" dirty="0" smtClean="0">
                <a:latin typeface="Times New Roman" panose="02020603050405020304" pitchFamily="18" charset="0"/>
                <a:cs typeface="Times New Roman" panose="02020603050405020304" pitchFamily="18" charset="0"/>
              </a:rPr>
              <a:t>We used Jim’s desire to do basic sorting to teach him to make choices (initially between two options). This helped slow down his tendency to just reach out and grab things and allowed him to have some control about food and clothing.</a:t>
            </a:r>
          </a:p>
          <a:p>
            <a:r>
              <a:rPr lang="en-US" sz="2200" dirty="0" smtClean="0">
                <a:latin typeface="Times New Roman" panose="02020603050405020304" pitchFamily="18" charset="0"/>
                <a:cs typeface="Times New Roman" panose="02020603050405020304" pitchFamily="18" charset="0"/>
              </a:rPr>
              <a:t>Because he was observed to be more settled when watching his </a:t>
            </a:r>
            <a:r>
              <a:rPr lang="en-US" sz="2200" dirty="0" err="1" smtClean="0">
                <a:latin typeface="Times New Roman" panose="02020603050405020304" pitchFamily="18" charset="0"/>
                <a:cs typeface="Times New Roman" panose="02020603050405020304" pitchFamily="18" charset="0"/>
              </a:rPr>
              <a:t>favourite</a:t>
            </a:r>
            <a:r>
              <a:rPr lang="en-US" sz="2200" dirty="0" smtClean="0">
                <a:latin typeface="Times New Roman" panose="02020603050405020304" pitchFamily="18" charset="0"/>
                <a:cs typeface="Times New Roman" panose="02020603050405020304" pitchFamily="18" charset="0"/>
              </a:rPr>
              <a:t> videos the major safety difficulties in vehicles was to a great extent resolved. </a:t>
            </a:r>
          </a:p>
          <a:p>
            <a:r>
              <a:rPr lang="en-US" sz="2200" dirty="0" smtClean="0">
                <a:latin typeface="Times New Roman" panose="02020603050405020304" pitchFamily="18" charset="0"/>
                <a:cs typeface="Times New Roman" panose="02020603050405020304" pitchFamily="18" charset="0"/>
              </a:rPr>
              <a:t>We used </a:t>
            </a:r>
            <a:r>
              <a:rPr lang="en-US" sz="2200" dirty="0" err="1" smtClean="0">
                <a:latin typeface="Times New Roman" panose="02020603050405020304" pitchFamily="18" charset="0"/>
                <a:cs typeface="Times New Roman" panose="02020603050405020304" pitchFamily="18" charset="0"/>
              </a:rPr>
              <a:t>favoutite</a:t>
            </a:r>
            <a:r>
              <a:rPr lang="en-US" sz="2200" dirty="0" smtClean="0">
                <a:latin typeface="Times New Roman" panose="02020603050405020304" pitchFamily="18" charset="0"/>
                <a:cs typeface="Times New Roman" panose="02020603050405020304" pitchFamily="18" charset="0"/>
              </a:rPr>
              <a:t> objects to teach him to direct his gaze to particular targets. </a:t>
            </a:r>
          </a:p>
          <a:p>
            <a:r>
              <a:rPr lang="en-US" sz="2200" dirty="0" smtClean="0">
                <a:latin typeface="Times New Roman" panose="02020603050405020304" pitchFamily="18" charset="0"/>
                <a:cs typeface="Times New Roman" panose="02020603050405020304" pitchFamily="18" charset="0"/>
              </a:rPr>
              <a:t>We changed the night routine so that Jim’s dad came in when it was quiet and he and Jim did some preferred quiet tasks before bedtime. </a:t>
            </a:r>
            <a:endParaRPr lang="en-US" sz="2200" dirty="0">
              <a:latin typeface="Times New Roman" panose="02020603050405020304" pitchFamily="18" charset="0"/>
              <a:cs typeface="Times New Roman" panose="02020603050405020304" pitchFamily="18" charset="0"/>
            </a:endParaRPr>
          </a:p>
        </p:txBody>
      </p:sp>
      <p:sp>
        <p:nvSpPr>
          <p:cNvPr id="5" name="Footer Placeholder 4"/>
          <p:cNvSpPr>
            <a:spLocks noGrp="1"/>
          </p:cNvSpPr>
          <p:nvPr>
            <p:ph type="ftr" sz="quarter" idx="11"/>
          </p:nvPr>
        </p:nvSpPr>
        <p:spPr/>
        <p:txBody>
          <a:bodyPr/>
          <a:lstStyle/>
          <a:p>
            <a:r>
              <a:rPr lang="en-AU" smtClean="0"/>
              <a:t>Dr. John Worthington 2016 © www.jweducation.com</a:t>
            </a:r>
            <a:endParaRPr lang="en-AU" dirty="0"/>
          </a:p>
        </p:txBody>
      </p:sp>
    </p:spTree>
    <p:extLst>
      <p:ext uri="{BB962C8B-B14F-4D97-AF65-F5344CB8AC3E}">
        <p14:creationId xmlns:p14="http://schemas.microsoft.com/office/powerpoint/2010/main" val="18274742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sz="3200" b="1" dirty="0" smtClean="0">
                <a:latin typeface="Times New Roman" panose="02020603050405020304" pitchFamily="18" charset="0"/>
                <a:cs typeface="Times New Roman" panose="02020603050405020304" pitchFamily="18" charset="0"/>
              </a:rPr>
              <a:t>Some </a:t>
            </a:r>
            <a:r>
              <a:rPr lang="en-AU" sz="3200" b="1" dirty="0">
                <a:latin typeface="Times New Roman" panose="02020603050405020304" pitchFamily="18" charset="0"/>
                <a:cs typeface="Times New Roman" panose="02020603050405020304" pitchFamily="18" charset="0"/>
              </a:rPr>
              <a:t>ASD Characteristics consequences and challenges</a:t>
            </a:r>
            <a:endParaRPr lang="en-AU" sz="3200" dirty="0">
              <a:latin typeface="Times New Roman" panose="02020603050405020304" pitchFamily="18" charset="0"/>
              <a:cs typeface="Times New Roman" panose="02020603050405020304" pitchFamily="18" charset="0"/>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000432927"/>
              </p:ext>
            </p:extLst>
          </p:nvPr>
        </p:nvGraphicFramePr>
        <p:xfrm>
          <a:off x="685799" y="1295399"/>
          <a:ext cx="8001000" cy="5334000"/>
        </p:xfrm>
        <a:graphic>
          <a:graphicData uri="http://schemas.openxmlformats.org/drawingml/2006/table">
            <a:tbl>
              <a:tblPr firstRow="1" firstCol="1" bandRow="1">
                <a:tableStyleId>{5C22544A-7EE6-4342-B048-85BDC9FD1C3A}</a:tableStyleId>
              </a:tblPr>
              <a:tblGrid>
                <a:gridCol w="1999817"/>
                <a:gridCol w="1999817"/>
                <a:gridCol w="2000683"/>
                <a:gridCol w="2000683"/>
              </a:tblGrid>
              <a:tr h="592667">
                <a:tc>
                  <a:txBody>
                    <a:bodyPr/>
                    <a:lstStyle/>
                    <a:p>
                      <a:pPr marL="0" marR="0">
                        <a:lnSpc>
                          <a:spcPct val="115000"/>
                        </a:lnSpc>
                        <a:spcBef>
                          <a:spcPts val="0"/>
                        </a:spcBef>
                        <a:spcAft>
                          <a:spcPts val="1000"/>
                        </a:spcAft>
                      </a:pPr>
                      <a:r>
                        <a:rPr lang="en-AU" sz="1400" dirty="0">
                          <a:effectLst/>
                        </a:rPr>
                        <a:t>Diagnostic Criteria / Characteristic</a:t>
                      </a:r>
                      <a:endParaRPr lang="en-AU" sz="1400" dirty="0">
                        <a:effectLst/>
                        <a:latin typeface="Calibri"/>
                        <a:ea typeface="Calibri"/>
                        <a:cs typeface="Times New Roman"/>
                      </a:endParaRPr>
                    </a:p>
                  </a:txBody>
                  <a:tcPr marL="68580" marR="68580" marT="0" marB="0"/>
                </a:tc>
                <a:tc>
                  <a:txBody>
                    <a:bodyPr/>
                    <a:lstStyle/>
                    <a:p>
                      <a:pPr marL="0" marR="0">
                        <a:lnSpc>
                          <a:spcPct val="115000"/>
                        </a:lnSpc>
                        <a:spcBef>
                          <a:spcPts val="0"/>
                        </a:spcBef>
                        <a:spcAft>
                          <a:spcPts val="1000"/>
                        </a:spcAft>
                      </a:pPr>
                      <a:r>
                        <a:rPr lang="en-AU" sz="1400" dirty="0">
                          <a:effectLst/>
                        </a:rPr>
                        <a:t>Resulting behaviour / consequences</a:t>
                      </a:r>
                      <a:endParaRPr lang="en-AU" sz="1400" dirty="0">
                        <a:effectLst/>
                        <a:latin typeface="Calibri"/>
                        <a:ea typeface="Calibri"/>
                        <a:cs typeface="Times New Roman"/>
                      </a:endParaRPr>
                    </a:p>
                  </a:txBody>
                  <a:tcPr marL="68580" marR="68580" marT="0" marB="0"/>
                </a:tc>
                <a:tc>
                  <a:txBody>
                    <a:bodyPr/>
                    <a:lstStyle/>
                    <a:p>
                      <a:pPr marL="0" marR="0">
                        <a:lnSpc>
                          <a:spcPct val="115000"/>
                        </a:lnSpc>
                        <a:spcBef>
                          <a:spcPts val="0"/>
                        </a:spcBef>
                        <a:spcAft>
                          <a:spcPts val="1000"/>
                        </a:spcAft>
                      </a:pPr>
                      <a:r>
                        <a:rPr lang="en-AU" sz="1400">
                          <a:effectLst/>
                        </a:rPr>
                        <a:t>Management  Challenges</a:t>
                      </a:r>
                      <a:endParaRPr lang="en-AU" sz="1400">
                        <a:effectLst/>
                        <a:latin typeface="Calibri"/>
                        <a:ea typeface="Calibri"/>
                        <a:cs typeface="Times New Roman"/>
                      </a:endParaRPr>
                    </a:p>
                  </a:txBody>
                  <a:tcPr marL="68580" marR="68580" marT="0" marB="0"/>
                </a:tc>
                <a:tc>
                  <a:txBody>
                    <a:bodyPr/>
                    <a:lstStyle/>
                    <a:p>
                      <a:pPr marL="0" marR="0">
                        <a:lnSpc>
                          <a:spcPct val="115000"/>
                        </a:lnSpc>
                        <a:spcBef>
                          <a:spcPts val="0"/>
                        </a:spcBef>
                        <a:spcAft>
                          <a:spcPts val="1000"/>
                        </a:spcAft>
                      </a:pPr>
                      <a:r>
                        <a:rPr lang="en-AU" sz="1400">
                          <a:effectLst/>
                        </a:rPr>
                        <a:t>Other Factors</a:t>
                      </a:r>
                      <a:endParaRPr lang="en-AU" sz="1400">
                        <a:effectLst/>
                        <a:latin typeface="Calibri"/>
                        <a:ea typeface="Calibri"/>
                        <a:cs typeface="Times New Roman"/>
                      </a:endParaRPr>
                    </a:p>
                  </a:txBody>
                  <a:tcPr marL="68580" marR="68580" marT="0" marB="0"/>
                </a:tc>
              </a:tr>
              <a:tr h="2074333">
                <a:tc>
                  <a:txBody>
                    <a:bodyPr/>
                    <a:lstStyle/>
                    <a:p>
                      <a:pPr marL="0" marR="0">
                        <a:lnSpc>
                          <a:spcPct val="115000"/>
                        </a:lnSpc>
                        <a:spcBef>
                          <a:spcPts val="0"/>
                        </a:spcBef>
                        <a:spcAft>
                          <a:spcPts val="1000"/>
                        </a:spcAft>
                      </a:pPr>
                      <a:r>
                        <a:rPr lang="en-AU" sz="1400">
                          <a:effectLst/>
                        </a:rPr>
                        <a:t>Complex disorder</a:t>
                      </a:r>
                      <a:endParaRPr lang="en-AU" sz="1400">
                        <a:effectLst/>
                        <a:latin typeface="Calibri"/>
                        <a:ea typeface="Calibri"/>
                        <a:cs typeface="Times New Roman"/>
                      </a:endParaRPr>
                    </a:p>
                  </a:txBody>
                  <a:tcPr marL="68580" marR="68580" marT="0" marB="0"/>
                </a:tc>
                <a:tc>
                  <a:txBody>
                    <a:bodyPr/>
                    <a:lstStyle/>
                    <a:p>
                      <a:pPr marL="0" marR="0">
                        <a:lnSpc>
                          <a:spcPct val="115000"/>
                        </a:lnSpc>
                        <a:spcBef>
                          <a:spcPts val="0"/>
                        </a:spcBef>
                        <a:spcAft>
                          <a:spcPts val="1000"/>
                        </a:spcAft>
                      </a:pPr>
                      <a:r>
                        <a:rPr lang="en-AU" sz="1400" dirty="0">
                          <a:effectLst/>
                        </a:rPr>
                        <a:t>Society in general is based on a </a:t>
                      </a:r>
                      <a:r>
                        <a:rPr lang="en-AU" sz="1400" dirty="0" smtClean="0">
                          <a:effectLst/>
                        </a:rPr>
                        <a:t>neuro-typical </a:t>
                      </a:r>
                      <a:r>
                        <a:rPr lang="en-AU" sz="1400" dirty="0">
                          <a:effectLst/>
                        </a:rPr>
                        <a:t>view of the world, individuals with ASD have a different world view. </a:t>
                      </a:r>
                      <a:endParaRPr lang="en-AU" sz="1400" dirty="0">
                        <a:effectLst/>
                        <a:latin typeface="Calibri"/>
                        <a:ea typeface="Calibri"/>
                        <a:cs typeface="Times New Roman"/>
                      </a:endParaRPr>
                    </a:p>
                  </a:txBody>
                  <a:tcPr marL="68580" marR="68580" marT="0" marB="0"/>
                </a:tc>
                <a:tc>
                  <a:txBody>
                    <a:bodyPr/>
                    <a:lstStyle/>
                    <a:p>
                      <a:pPr marL="0" marR="0">
                        <a:lnSpc>
                          <a:spcPct val="115000"/>
                        </a:lnSpc>
                        <a:spcBef>
                          <a:spcPts val="0"/>
                        </a:spcBef>
                        <a:spcAft>
                          <a:spcPts val="1000"/>
                        </a:spcAft>
                      </a:pPr>
                      <a:r>
                        <a:rPr lang="en-AU" sz="1400" dirty="0">
                          <a:effectLst/>
                        </a:rPr>
                        <a:t>Acknowledging the child has a different world view which </a:t>
                      </a:r>
                      <a:r>
                        <a:rPr lang="en-AU" sz="1400" dirty="0" smtClean="0">
                          <a:effectLst/>
                        </a:rPr>
                        <a:t>may</a:t>
                      </a:r>
                      <a:r>
                        <a:rPr lang="en-AU" sz="1400" baseline="0" dirty="0" smtClean="0">
                          <a:effectLst/>
                        </a:rPr>
                        <a:t> </a:t>
                      </a:r>
                      <a:r>
                        <a:rPr lang="en-AU" sz="1400" dirty="0" smtClean="0">
                          <a:effectLst/>
                        </a:rPr>
                        <a:t>well </a:t>
                      </a:r>
                      <a:r>
                        <a:rPr lang="en-AU" sz="1400" dirty="0">
                          <a:effectLst/>
                        </a:rPr>
                        <a:t>be the cause/s of a particular behaviour.</a:t>
                      </a:r>
                      <a:endParaRPr lang="en-AU" sz="1400" dirty="0">
                        <a:effectLst/>
                        <a:latin typeface="Calibri"/>
                        <a:ea typeface="Calibri"/>
                        <a:cs typeface="Times New Roman"/>
                      </a:endParaRPr>
                    </a:p>
                  </a:txBody>
                  <a:tcPr marL="68580" marR="68580" marT="0" marB="0"/>
                </a:tc>
                <a:tc>
                  <a:txBody>
                    <a:bodyPr/>
                    <a:lstStyle/>
                    <a:p>
                      <a:pPr marL="0" marR="0">
                        <a:lnSpc>
                          <a:spcPct val="115000"/>
                        </a:lnSpc>
                        <a:spcBef>
                          <a:spcPts val="0"/>
                        </a:spcBef>
                        <a:spcAft>
                          <a:spcPts val="1000"/>
                        </a:spcAft>
                      </a:pPr>
                      <a:r>
                        <a:rPr lang="en-AU" sz="1400" dirty="0">
                          <a:effectLst/>
                        </a:rPr>
                        <a:t>Behaviour may be unrelated to ASD e.g. health, </a:t>
                      </a:r>
                      <a:r>
                        <a:rPr lang="en-AU" sz="1400" dirty="0" smtClean="0">
                          <a:effectLst/>
                        </a:rPr>
                        <a:t>sleeping, ADHD, anxiety</a:t>
                      </a:r>
                      <a:endParaRPr lang="en-AU" sz="1400" dirty="0">
                        <a:effectLst/>
                        <a:latin typeface="Calibri"/>
                        <a:ea typeface="Calibri"/>
                        <a:cs typeface="Times New Roman"/>
                      </a:endParaRPr>
                    </a:p>
                  </a:txBody>
                  <a:tcPr marL="68580" marR="68580" marT="0" marB="0"/>
                </a:tc>
              </a:tr>
              <a:tr h="2667000">
                <a:tc>
                  <a:txBody>
                    <a:bodyPr/>
                    <a:lstStyle/>
                    <a:p>
                      <a:pPr marL="0" marR="0">
                        <a:lnSpc>
                          <a:spcPct val="115000"/>
                        </a:lnSpc>
                        <a:spcBef>
                          <a:spcPts val="0"/>
                        </a:spcBef>
                        <a:spcAft>
                          <a:spcPts val="1000"/>
                        </a:spcAft>
                      </a:pPr>
                      <a:r>
                        <a:rPr lang="en-AU" sz="1400">
                          <a:effectLst/>
                        </a:rPr>
                        <a:t>Persistent disorder</a:t>
                      </a:r>
                      <a:endParaRPr lang="en-AU" sz="1400">
                        <a:effectLst/>
                        <a:latin typeface="Calibri"/>
                        <a:ea typeface="Calibri"/>
                        <a:cs typeface="Times New Roman"/>
                      </a:endParaRPr>
                    </a:p>
                  </a:txBody>
                  <a:tcPr marL="68580" marR="68580" marT="0" marB="0"/>
                </a:tc>
                <a:tc>
                  <a:txBody>
                    <a:bodyPr/>
                    <a:lstStyle/>
                    <a:p>
                      <a:pPr marL="0" marR="0">
                        <a:lnSpc>
                          <a:spcPct val="115000"/>
                        </a:lnSpc>
                        <a:spcBef>
                          <a:spcPts val="0"/>
                        </a:spcBef>
                        <a:spcAft>
                          <a:spcPts val="1000"/>
                        </a:spcAft>
                      </a:pPr>
                      <a:r>
                        <a:rPr lang="en-AU" sz="1400">
                          <a:effectLst/>
                        </a:rPr>
                        <a:t>Characteristics will tend to persist, moving behaviours from the negative / damaging time consuming characteristic to be more positive productive </a:t>
                      </a:r>
                      <a:endParaRPr lang="en-AU" sz="1400">
                        <a:effectLst/>
                        <a:latin typeface="Calibri"/>
                        <a:ea typeface="Calibri"/>
                        <a:cs typeface="Times New Roman"/>
                      </a:endParaRPr>
                    </a:p>
                  </a:txBody>
                  <a:tcPr marL="68580" marR="68580" marT="0" marB="0"/>
                </a:tc>
                <a:tc>
                  <a:txBody>
                    <a:bodyPr/>
                    <a:lstStyle/>
                    <a:p>
                      <a:pPr marL="0" marR="0">
                        <a:lnSpc>
                          <a:spcPct val="115000"/>
                        </a:lnSpc>
                        <a:spcBef>
                          <a:spcPts val="0"/>
                        </a:spcBef>
                        <a:spcAft>
                          <a:spcPts val="1000"/>
                        </a:spcAft>
                      </a:pPr>
                      <a:r>
                        <a:rPr lang="en-AU" sz="1400" dirty="0">
                          <a:effectLst/>
                        </a:rPr>
                        <a:t>Observing and understanding the behaviour and using that to guide change (e.g. make lining up more useful</a:t>
                      </a:r>
                      <a:r>
                        <a:rPr lang="en-AU" sz="1400" dirty="0" smtClean="0">
                          <a:effectLst/>
                        </a:rPr>
                        <a:t>) then move on to other generalizable tasks.</a:t>
                      </a:r>
                      <a:endParaRPr lang="en-AU" sz="1400" dirty="0">
                        <a:effectLst/>
                        <a:latin typeface="Calibri"/>
                        <a:ea typeface="Calibri"/>
                        <a:cs typeface="Times New Roman"/>
                      </a:endParaRPr>
                    </a:p>
                  </a:txBody>
                  <a:tcPr marL="68580" marR="68580" marT="0" marB="0"/>
                </a:tc>
                <a:tc>
                  <a:txBody>
                    <a:bodyPr/>
                    <a:lstStyle/>
                    <a:p>
                      <a:pPr marL="0" marR="0">
                        <a:lnSpc>
                          <a:spcPct val="115000"/>
                        </a:lnSpc>
                        <a:spcBef>
                          <a:spcPts val="0"/>
                        </a:spcBef>
                        <a:spcAft>
                          <a:spcPts val="1000"/>
                        </a:spcAft>
                      </a:pPr>
                      <a:r>
                        <a:rPr lang="en-AU" sz="1400" dirty="0">
                          <a:effectLst/>
                        </a:rPr>
                        <a:t>Parents , teachers, therapists and </a:t>
                      </a:r>
                      <a:r>
                        <a:rPr lang="en-AU" sz="1400" dirty="0" smtClean="0">
                          <a:effectLst/>
                        </a:rPr>
                        <a:t>others</a:t>
                      </a:r>
                      <a:r>
                        <a:rPr lang="en-AU" sz="1400" baseline="0" dirty="0" smtClean="0">
                          <a:effectLst/>
                        </a:rPr>
                        <a:t> </a:t>
                      </a:r>
                      <a:r>
                        <a:rPr lang="en-AU" sz="1400" dirty="0" smtClean="0">
                          <a:effectLst/>
                        </a:rPr>
                        <a:t>needing </a:t>
                      </a:r>
                      <a:r>
                        <a:rPr lang="en-AU" sz="1400" dirty="0">
                          <a:effectLst/>
                        </a:rPr>
                        <a:t>to understand the underlying persistent nature </a:t>
                      </a:r>
                      <a:r>
                        <a:rPr lang="en-AU" sz="1400" dirty="0" smtClean="0">
                          <a:effectLst/>
                        </a:rPr>
                        <a:t>of ASD and its impact</a:t>
                      </a:r>
                    </a:p>
                    <a:p>
                      <a:pPr marL="0" marR="0">
                        <a:lnSpc>
                          <a:spcPct val="115000"/>
                        </a:lnSpc>
                        <a:spcBef>
                          <a:spcPts val="0"/>
                        </a:spcBef>
                        <a:spcAft>
                          <a:spcPts val="1000"/>
                        </a:spcAft>
                      </a:pPr>
                      <a:endParaRPr lang="en-AU" sz="1400" dirty="0" smtClean="0">
                        <a:effectLst/>
                        <a:latin typeface="Calibri"/>
                        <a:ea typeface="Calibri"/>
                        <a:cs typeface="Times New Roman"/>
                      </a:endParaRPr>
                    </a:p>
                    <a:p>
                      <a:pPr marL="0" marR="0">
                        <a:lnSpc>
                          <a:spcPct val="115000"/>
                        </a:lnSpc>
                        <a:spcBef>
                          <a:spcPts val="0"/>
                        </a:spcBef>
                        <a:spcAft>
                          <a:spcPts val="1000"/>
                        </a:spcAft>
                      </a:pPr>
                      <a:r>
                        <a:rPr lang="en-AU" sz="1400" dirty="0" smtClean="0">
                          <a:effectLst/>
                          <a:latin typeface="Calibri"/>
                          <a:ea typeface="Calibri"/>
                          <a:cs typeface="Times New Roman"/>
                        </a:rPr>
                        <a:t>Awareness </a:t>
                      </a:r>
                      <a:r>
                        <a:rPr lang="en-AU" sz="1400" dirty="0" smtClean="0">
                          <a:effectLst/>
                          <a:latin typeface="Calibri"/>
                          <a:ea typeface="Calibri"/>
                          <a:cs typeface="Times New Roman"/>
                          <a:sym typeface="Wingdings" panose="05000000000000000000" pitchFamily="2" charset="2"/>
                        </a:rPr>
                        <a:t> Understanding</a:t>
                      </a:r>
                      <a:r>
                        <a:rPr lang="en-AU" sz="1400" baseline="0" dirty="0" smtClean="0">
                          <a:effectLst/>
                          <a:latin typeface="Calibri"/>
                          <a:ea typeface="Calibri"/>
                          <a:cs typeface="Times New Roman"/>
                          <a:sym typeface="Wingdings" panose="05000000000000000000" pitchFamily="2" charset="2"/>
                        </a:rPr>
                        <a:t>  Action</a:t>
                      </a:r>
                      <a:endParaRPr lang="en-AU" sz="1400" dirty="0">
                        <a:effectLst/>
                        <a:latin typeface="Calibri"/>
                        <a:ea typeface="Calibri"/>
                        <a:cs typeface="Times New Roman"/>
                      </a:endParaRPr>
                    </a:p>
                  </a:txBody>
                  <a:tcPr marL="68580" marR="68580" marT="0" marB="0"/>
                </a:tc>
              </a:tr>
            </a:tbl>
          </a:graphicData>
        </a:graphic>
      </p:graphicFrame>
      <p:sp>
        <p:nvSpPr>
          <p:cNvPr id="5" name="Rectangle 1"/>
          <p:cNvSpPr>
            <a:spLocks noChangeArrowheads="1"/>
          </p:cNvSpPr>
          <p:nvPr/>
        </p:nvSpPr>
        <p:spPr bwMode="auto">
          <a:xfrm>
            <a:off x="2817813" y="1600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7" name="Rectangle 1"/>
          <p:cNvSpPr>
            <a:spLocks noChangeArrowheads="1"/>
          </p:cNvSpPr>
          <p:nvPr/>
        </p:nvSpPr>
        <p:spPr bwMode="auto">
          <a:xfrm>
            <a:off x="1638300" y="197008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4" name="Footer Placeholder 3"/>
          <p:cNvSpPr>
            <a:spLocks noGrp="1"/>
          </p:cNvSpPr>
          <p:nvPr>
            <p:ph type="ftr" sz="quarter" idx="11"/>
          </p:nvPr>
        </p:nvSpPr>
        <p:spPr/>
        <p:txBody>
          <a:bodyPr/>
          <a:lstStyle/>
          <a:p>
            <a:r>
              <a:rPr lang="en-AU" smtClean="0"/>
              <a:t>Dr. John Worthington 2016 © www.jweducation.com</a:t>
            </a:r>
            <a:endParaRPr lang="en-AU" dirty="0"/>
          </a:p>
        </p:txBody>
      </p:sp>
    </p:spTree>
    <p:extLst>
      <p:ext uri="{BB962C8B-B14F-4D97-AF65-F5344CB8AC3E}">
        <p14:creationId xmlns:p14="http://schemas.microsoft.com/office/powerpoint/2010/main" val="17697902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696735504"/>
              </p:ext>
            </p:extLst>
          </p:nvPr>
        </p:nvGraphicFramePr>
        <p:xfrm>
          <a:off x="533400" y="0"/>
          <a:ext cx="7467600" cy="6459044"/>
        </p:xfrm>
        <a:graphic>
          <a:graphicData uri="http://schemas.openxmlformats.org/drawingml/2006/table">
            <a:tbl>
              <a:tblPr firstRow="1" firstCol="1" bandRow="1">
                <a:tableStyleId>{5C22544A-7EE6-4342-B048-85BDC9FD1C3A}</a:tableStyleId>
              </a:tblPr>
              <a:tblGrid>
                <a:gridCol w="1600200"/>
                <a:gridCol w="1905000"/>
                <a:gridCol w="2095097"/>
                <a:gridCol w="1867303"/>
              </a:tblGrid>
              <a:tr h="341870">
                <a:tc>
                  <a:txBody>
                    <a:bodyPr/>
                    <a:lstStyle/>
                    <a:p>
                      <a:pPr marL="0" marR="0">
                        <a:lnSpc>
                          <a:spcPct val="115000"/>
                        </a:lnSpc>
                        <a:spcBef>
                          <a:spcPts val="0"/>
                        </a:spcBef>
                        <a:spcAft>
                          <a:spcPts val="1000"/>
                        </a:spcAft>
                      </a:pPr>
                      <a:r>
                        <a:rPr lang="en-AU" sz="1400" dirty="0">
                          <a:effectLst/>
                        </a:rPr>
                        <a:t>Diagnostic Criteria / Characteristic</a:t>
                      </a:r>
                      <a:endParaRPr lang="en-AU" sz="1400" dirty="0">
                        <a:effectLst/>
                        <a:latin typeface="Calibri"/>
                        <a:ea typeface="Calibri"/>
                        <a:cs typeface="Times New Roman"/>
                      </a:endParaRPr>
                    </a:p>
                  </a:txBody>
                  <a:tcPr marL="44723" marR="44723" marT="0" marB="0"/>
                </a:tc>
                <a:tc>
                  <a:txBody>
                    <a:bodyPr/>
                    <a:lstStyle/>
                    <a:p>
                      <a:pPr marL="0" marR="0">
                        <a:lnSpc>
                          <a:spcPct val="115000"/>
                        </a:lnSpc>
                        <a:spcBef>
                          <a:spcPts val="0"/>
                        </a:spcBef>
                        <a:spcAft>
                          <a:spcPts val="1000"/>
                        </a:spcAft>
                      </a:pPr>
                      <a:r>
                        <a:rPr lang="en-AU" sz="1400" dirty="0">
                          <a:effectLst/>
                        </a:rPr>
                        <a:t>Resulting behaviour / consequences</a:t>
                      </a:r>
                      <a:endParaRPr lang="en-AU" sz="1400" dirty="0">
                        <a:effectLst/>
                        <a:latin typeface="Calibri"/>
                        <a:ea typeface="Calibri"/>
                        <a:cs typeface="Times New Roman"/>
                      </a:endParaRPr>
                    </a:p>
                  </a:txBody>
                  <a:tcPr marL="44723" marR="44723" marT="0" marB="0"/>
                </a:tc>
                <a:tc>
                  <a:txBody>
                    <a:bodyPr/>
                    <a:lstStyle/>
                    <a:p>
                      <a:pPr marL="0" marR="0">
                        <a:lnSpc>
                          <a:spcPct val="115000"/>
                        </a:lnSpc>
                        <a:spcBef>
                          <a:spcPts val="0"/>
                        </a:spcBef>
                        <a:spcAft>
                          <a:spcPts val="1000"/>
                        </a:spcAft>
                      </a:pPr>
                      <a:r>
                        <a:rPr lang="en-AU" sz="1400">
                          <a:effectLst/>
                        </a:rPr>
                        <a:t>Management  Challenges</a:t>
                      </a:r>
                      <a:endParaRPr lang="en-AU" sz="1400">
                        <a:effectLst/>
                        <a:latin typeface="Calibri"/>
                        <a:ea typeface="Calibri"/>
                        <a:cs typeface="Times New Roman"/>
                      </a:endParaRPr>
                    </a:p>
                  </a:txBody>
                  <a:tcPr marL="44723" marR="44723" marT="0" marB="0"/>
                </a:tc>
                <a:tc>
                  <a:txBody>
                    <a:bodyPr/>
                    <a:lstStyle/>
                    <a:p>
                      <a:pPr marL="0" marR="0">
                        <a:lnSpc>
                          <a:spcPct val="115000"/>
                        </a:lnSpc>
                        <a:spcBef>
                          <a:spcPts val="0"/>
                        </a:spcBef>
                        <a:spcAft>
                          <a:spcPts val="1000"/>
                        </a:spcAft>
                      </a:pPr>
                      <a:r>
                        <a:rPr lang="en-AU" sz="1400">
                          <a:effectLst/>
                        </a:rPr>
                        <a:t>Other Factors</a:t>
                      </a:r>
                      <a:endParaRPr lang="en-AU" sz="1400">
                        <a:effectLst/>
                        <a:latin typeface="Calibri"/>
                        <a:ea typeface="Calibri"/>
                        <a:cs typeface="Times New Roman"/>
                      </a:endParaRPr>
                    </a:p>
                  </a:txBody>
                  <a:tcPr marL="44723" marR="44723" marT="0" marB="0"/>
                </a:tc>
              </a:tr>
              <a:tr h="3247768">
                <a:tc>
                  <a:txBody>
                    <a:bodyPr/>
                    <a:lstStyle/>
                    <a:p>
                      <a:pPr marL="0" marR="0">
                        <a:lnSpc>
                          <a:spcPct val="115000"/>
                        </a:lnSpc>
                        <a:spcBef>
                          <a:spcPts val="0"/>
                        </a:spcBef>
                        <a:spcAft>
                          <a:spcPts val="1000"/>
                        </a:spcAft>
                      </a:pPr>
                      <a:r>
                        <a:rPr lang="en-AU" sz="1400" dirty="0">
                          <a:effectLst/>
                        </a:rPr>
                        <a:t>Social awareness and communication </a:t>
                      </a:r>
                      <a:endParaRPr lang="en-AU" sz="1400" dirty="0">
                        <a:effectLst/>
                        <a:latin typeface="Calibri"/>
                        <a:ea typeface="Calibri"/>
                        <a:cs typeface="Times New Roman"/>
                      </a:endParaRPr>
                    </a:p>
                  </a:txBody>
                  <a:tcPr marL="44723" marR="44723" marT="0" marB="0"/>
                </a:tc>
                <a:tc>
                  <a:txBody>
                    <a:bodyPr/>
                    <a:lstStyle/>
                    <a:p>
                      <a:pPr marL="0" marR="0">
                        <a:lnSpc>
                          <a:spcPct val="115000"/>
                        </a:lnSpc>
                        <a:spcBef>
                          <a:spcPts val="0"/>
                        </a:spcBef>
                        <a:spcAft>
                          <a:spcPts val="1000"/>
                        </a:spcAft>
                      </a:pPr>
                      <a:r>
                        <a:rPr lang="en-AU" sz="1400" dirty="0">
                          <a:effectLst/>
                        </a:rPr>
                        <a:t>Poor or incorrect reading of social cues. Preference for reduced or no social interaction. At risk of bullying.</a:t>
                      </a:r>
                      <a:endParaRPr lang="en-AU" sz="1400" dirty="0">
                        <a:effectLst/>
                        <a:latin typeface="Calibri"/>
                        <a:ea typeface="Calibri"/>
                        <a:cs typeface="Times New Roman"/>
                      </a:endParaRPr>
                    </a:p>
                  </a:txBody>
                  <a:tcPr marL="44723" marR="44723" marT="0" marB="0"/>
                </a:tc>
                <a:tc>
                  <a:txBody>
                    <a:bodyPr/>
                    <a:lstStyle/>
                    <a:p>
                      <a:pPr marL="0" marR="0">
                        <a:lnSpc>
                          <a:spcPct val="115000"/>
                        </a:lnSpc>
                        <a:spcBef>
                          <a:spcPts val="0"/>
                        </a:spcBef>
                        <a:spcAft>
                          <a:spcPts val="1000"/>
                        </a:spcAft>
                      </a:pPr>
                      <a:r>
                        <a:rPr lang="en-AU" sz="1400" dirty="0">
                          <a:effectLst/>
                        </a:rPr>
                        <a:t>Teaching social communication to broaden social contact. Not forcing the child to do things they are not ready for. Deliberate use of language, provide language modelling and adequate time to respond. Opportunities for sharing in semi-structured activities, one-to-one or in small groups. Teach how to read facial expressions.  </a:t>
                      </a:r>
                      <a:endParaRPr lang="en-AU" sz="1400" dirty="0">
                        <a:effectLst/>
                        <a:latin typeface="Calibri"/>
                        <a:ea typeface="Calibri"/>
                        <a:cs typeface="Times New Roman"/>
                      </a:endParaRPr>
                    </a:p>
                  </a:txBody>
                  <a:tcPr marL="44723" marR="44723" marT="0" marB="0"/>
                </a:tc>
                <a:tc>
                  <a:txBody>
                    <a:bodyPr/>
                    <a:lstStyle/>
                    <a:p>
                      <a:pPr marL="0" marR="0">
                        <a:lnSpc>
                          <a:spcPct val="115000"/>
                        </a:lnSpc>
                        <a:spcBef>
                          <a:spcPts val="0"/>
                        </a:spcBef>
                        <a:spcAft>
                          <a:spcPts val="1000"/>
                        </a:spcAft>
                      </a:pPr>
                      <a:r>
                        <a:rPr lang="en-AU" sz="1400" dirty="0">
                          <a:effectLst/>
                        </a:rPr>
                        <a:t>Using other strategies such as social media to facilitate social awareness and communication. This could be the end goal or a step to more direct interaction. </a:t>
                      </a:r>
                      <a:endParaRPr lang="en-AU" sz="1400" dirty="0">
                        <a:effectLst/>
                        <a:latin typeface="Calibri"/>
                        <a:ea typeface="Calibri"/>
                        <a:cs typeface="Times New Roman"/>
                      </a:endParaRPr>
                    </a:p>
                  </a:txBody>
                  <a:tcPr marL="44723" marR="44723" marT="0" marB="0"/>
                </a:tc>
              </a:tr>
              <a:tr h="2734962">
                <a:tc>
                  <a:txBody>
                    <a:bodyPr/>
                    <a:lstStyle/>
                    <a:p>
                      <a:pPr marL="0" marR="0">
                        <a:lnSpc>
                          <a:spcPct val="115000"/>
                        </a:lnSpc>
                        <a:spcBef>
                          <a:spcPts val="0"/>
                        </a:spcBef>
                        <a:spcAft>
                          <a:spcPts val="1000"/>
                        </a:spcAft>
                      </a:pPr>
                      <a:r>
                        <a:rPr lang="en-AU" sz="1400">
                          <a:effectLst/>
                        </a:rPr>
                        <a:t>Sensory Sensitives</a:t>
                      </a:r>
                      <a:endParaRPr lang="en-AU" sz="1400">
                        <a:effectLst/>
                        <a:latin typeface="Calibri"/>
                        <a:ea typeface="Calibri"/>
                        <a:cs typeface="Times New Roman"/>
                      </a:endParaRPr>
                    </a:p>
                  </a:txBody>
                  <a:tcPr marL="44723" marR="44723" marT="0" marB="0"/>
                </a:tc>
                <a:tc>
                  <a:txBody>
                    <a:bodyPr/>
                    <a:lstStyle/>
                    <a:p>
                      <a:pPr marL="0" marR="0">
                        <a:lnSpc>
                          <a:spcPct val="115000"/>
                        </a:lnSpc>
                        <a:spcBef>
                          <a:spcPts val="0"/>
                        </a:spcBef>
                        <a:spcAft>
                          <a:spcPts val="1000"/>
                        </a:spcAft>
                      </a:pPr>
                      <a:r>
                        <a:rPr lang="en-AU" sz="1400">
                          <a:effectLst/>
                        </a:rPr>
                        <a:t>Sensory seeking or avoidance leading to; social isolation and perceived difference and interrupted learning and recreation. Social consequences if unable to do some social things e.g. touch / shake hands. </a:t>
                      </a:r>
                      <a:endParaRPr lang="en-AU" sz="1400">
                        <a:effectLst/>
                        <a:latin typeface="Calibri"/>
                        <a:ea typeface="Calibri"/>
                        <a:cs typeface="Times New Roman"/>
                      </a:endParaRPr>
                    </a:p>
                  </a:txBody>
                  <a:tcPr marL="44723" marR="44723" marT="0" marB="0"/>
                </a:tc>
                <a:tc>
                  <a:txBody>
                    <a:bodyPr/>
                    <a:lstStyle/>
                    <a:p>
                      <a:pPr marL="0" marR="0">
                        <a:lnSpc>
                          <a:spcPct val="115000"/>
                        </a:lnSpc>
                        <a:spcBef>
                          <a:spcPts val="0"/>
                        </a:spcBef>
                        <a:spcAft>
                          <a:spcPts val="1000"/>
                        </a:spcAft>
                      </a:pPr>
                      <a:r>
                        <a:rPr lang="en-AU" sz="1400">
                          <a:effectLst/>
                        </a:rPr>
                        <a:t>Identifying the sensory profile of the child. Reducing the impact of the sensory sensitives through manipulation of the environment, appropriate diversion and or de-sensitising. Such as appropriate seating, quite areas, less clutter, fewer distracting materials. </a:t>
                      </a:r>
                      <a:endParaRPr lang="en-AU" sz="1400">
                        <a:effectLst/>
                        <a:latin typeface="Calibri"/>
                        <a:ea typeface="Calibri"/>
                        <a:cs typeface="Times New Roman"/>
                      </a:endParaRPr>
                    </a:p>
                  </a:txBody>
                  <a:tcPr marL="44723" marR="44723" marT="0" marB="0"/>
                </a:tc>
                <a:tc>
                  <a:txBody>
                    <a:bodyPr/>
                    <a:lstStyle/>
                    <a:p>
                      <a:pPr marL="0" marR="0">
                        <a:lnSpc>
                          <a:spcPct val="115000"/>
                        </a:lnSpc>
                        <a:spcBef>
                          <a:spcPts val="0"/>
                        </a:spcBef>
                        <a:spcAft>
                          <a:spcPts val="1000"/>
                        </a:spcAft>
                      </a:pPr>
                      <a:r>
                        <a:rPr lang="en-AU" sz="1400" dirty="0">
                          <a:effectLst/>
                        </a:rPr>
                        <a:t>Changing the environment without isolating the child. </a:t>
                      </a:r>
                      <a:endParaRPr lang="en-AU" sz="1400" dirty="0">
                        <a:effectLst/>
                        <a:latin typeface="Calibri"/>
                        <a:ea typeface="Calibri"/>
                        <a:cs typeface="Times New Roman"/>
                      </a:endParaRPr>
                    </a:p>
                  </a:txBody>
                  <a:tcPr marL="44723" marR="44723" marT="0" marB="0"/>
                </a:tc>
              </a:tr>
            </a:tbl>
          </a:graphicData>
        </a:graphic>
      </p:graphicFrame>
      <p:sp>
        <p:nvSpPr>
          <p:cNvPr id="3" name="Footer Placeholder 2"/>
          <p:cNvSpPr>
            <a:spLocks noGrp="1"/>
          </p:cNvSpPr>
          <p:nvPr>
            <p:ph type="ftr" sz="quarter" idx="11"/>
          </p:nvPr>
        </p:nvSpPr>
        <p:spPr/>
        <p:txBody>
          <a:bodyPr/>
          <a:lstStyle/>
          <a:p>
            <a:r>
              <a:rPr lang="en-AU" smtClean="0"/>
              <a:t>Dr. John Worthington 2016 © www.jweducation.com</a:t>
            </a:r>
            <a:endParaRPr lang="en-AU" dirty="0"/>
          </a:p>
        </p:txBody>
      </p:sp>
    </p:spTree>
    <p:extLst>
      <p:ext uri="{BB962C8B-B14F-4D97-AF65-F5344CB8AC3E}">
        <p14:creationId xmlns:p14="http://schemas.microsoft.com/office/powerpoint/2010/main" val="40209817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extLst>
              <p:ext uri="{D42A27DB-BD31-4B8C-83A1-F6EECF244321}">
                <p14:modId xmlns:p14="http://schemas.microsoft.com/office/powerpoint/2010/main" val="1310300760"/>
              </p:ext>
            </p:extLst>
          </p:nvPr>
        </p:nvGraphicFramePr>
        <p:xfrm>
          <a:off x="228599" y="381000"/>
          <a:ext cx="8382000" cy="5715001"/>
        </p:xfrm>
        <a:graphic>
          <a:graphicData uri="http://schemas.openxmlformats.org/drawingml/2006/table">
            <a:tbl>
              <a:tblPr firstRow="1" firstCol="1" bandRow="1">
                <a:tableStyleId>{5C22544A-7EE6-4342-B048-85BDC9FD1C3A}</a:tableStyleId>
              </a:tblPr>
              <a:tblGrid>
                <a:gridCol w="2095047"/>
                <a:gridCol w="2095047"/>
                <a:gridCol w="2095953"/>
                <a:gridCol w="2095953"/>
              </a:tblGrid>
              <a:tr h="714375">
                <a:tc>
                  <a:txBody>
                    <a:bodyPr/>
                    <a:lstStyle/>
                    <a:p>
                      <a:pPr marL="0" marR="0">
                        <a:lnSpc>
                          <a:spcPct val="115000"/>
                        </a:lnSpc>
                        <a:spcBef>
                          <a:spcPts val="0"/>
                        </a:spcBef>
                        <a:spcAft>
                          <a:spcPts val="1000"/>
                        </a:spcAft>
                      </a:pPr>
                      <a:r>
                        <a:rPr lang="en-AU" sz="1400" dirty="0">
                          <a:effectLst/>
                        </a:rPr>
                        <a:t>Diagnostic Criteria / Characteristic</a:t>
                      </a:r>
                      <a:endParaRPr lang="en-AU" sz="1400" dirty="0">
                        <a:effectLst/>
                        <a:latin typeface="Calibri"/>
                        <a:ea typeface="Calibri"/>
                        <a:cs typeface="Times New Roman"/>
                      </a:endParaRPr>
                    </a:p>
                  </a:txBody>
                  <a:tcPr marL="68580" marR="68580" marT="0" marB="0"/>
                </a:tc>
                <a:tc>
                  <a:txBody>
                    <a:bodyPr/>
                    <a:lstStyle/>
                    <a:p>
                      <a:pPr marL="0" marR="0">
                        <a:lnSpc>
                          <a:spcPct val="115000"/>
                        </a:lnSpc>
                        <a:spcBef>
                          <a:spcPts val="0"/>
                        </a:spcBef>
                        <a:spcAft>
                          <a:spcPts val="1000"/>
                        </a:spcAft>
                      </a:pPr>
                      <a:r>
                        <a:rPr lang="en-AU" sz="1400">
                          <a:effectLst/>
                        </a:rPr>
                        <a:t>Resulting behaviour / consequences</a:t>
                      </a:r>
                      <a:endParaRPr lang="en-AU" sz="1400">
                        <a:effectLst/>
                        <a:latin typeface="Calibri"/>
                        <a:ea typeface="Calibri"/>
                        <a:cs typeface="Times New Roman"/>
                      </a:endParaRPr>
                    </a:p>
                  </a:txBody>
                  <a:tcPr marL="68580" marR="68580" marT="0" marB="0"/>
                </a:tc>
                <a:tc>
                  <a:txBody>
                    <a:bodyPr/>
                    <a:lstStyle/>
                    <a:p>
                      <a:pPr marL="0" marR="0">
                        <a:lnSpc>
                          <a:spcPct val="115000"/>
                        </a:lnSpc>
                        <a:spcBef>
                          <a:spcPts val="0"/>
                        </a:spcBef>
                        <a:spcAft>
                          <a:spcPts val="1000"/>
                        </a:spcAft>
                      </a:pPr>
                      <a:r>
                        <a:rPr lang="en-AU" sz="1400">
                          <a:effectLst/>
                        </a:rPr>
                        <a:t>Management  Challenges</a:t>
                      </a:r>
                      <a:endParaRPr lang="en-AU" sz="1400">
                        <a:effectLst/>
                        <a:latin typeface="Calibri"/>
                        <a:ea typeface="Calibri"/>
                        <a:cs typeface="Times New Roman"/>
                      </a:endParaRPr>
                    </a:p>
                  </a:txBody>
                  <a:tcPr marL="68580" marR="68580" marT="0" marB="0"/>
                </a:tc>
                <a:tc>
                  <a:txBody>
                    <a:bodyPr/>
                    <a:lstStyle/>
                    <a:p>
                      <a:pPr marL="0" marR="0">
                        <a:lnSpc>
                          <a:spcPct val="115000"/>
                        </a:lnSpc>
                        <a:spcBef>
                          <a:spcPts val="0"/>
                        </a:spcBef>
                        <a:spcAft>
                          <a:spcPts val="1000"/>
                        </a:spcAft>
                      </a:pPr>
                      <a:r>
                        <a:rPr lang="en-AU" sz="1400">
                          <a:effectLst/>
                        </a:rPr>
                        <a:t>Other Factors</a:t>
                      </a:r>
                      <a:endParaRPr lang="en-AU" sz="1400">
                        <a:effectLst/>
                        <a:latin typeface="Calibri"/>
                        <a:ea typeface="Calibri"/>
                        <a:cs typeface="Times New Roman"/>
                      </a:endParaRPr>
                    </a:p>
                  </a:txBody>
                  <a:tcPr marL="68580" marR="68580" marT="0" marB="0"/>
                </a:tc>
              </a:tr>
              <a:tr h="2857501">
                <a:tc>
                  <a:txBody>
                    <a:bodyPr/>
                    <a:lstStyle/>
                    <a:p>
                      <a:pPr marL="0" marR="0">
                        <a:lnSpc>
                          <a:spcPct val="115000"/>
                        </a:lnSpc>
                        <a:spcBef>
                          <a:spcPts val="0"/>
                        </a:spcBef>
                        <a:spcAft>
                          <a:spcPts val="1000"/>
                        </a:spcAft>
                      </a:pPr>
                      <a:r>
                        <a:rPr lang="en-AU" sz="1400" dirty="0">
                          <a:effectLst/>
                        </a:rPr>
                        <a:t>Issues with Reciprocity</a:t>
                      </a:r>
                      <a:endParaRPr lang="en-AU" sz="1400" dirty="0">
                        <a:effectLst/>
                        <a:latin typeface="Calibri"/>
                        <a:ea typeface="Calibri"/>
                        <a:cs typeface="Times New Roman"/>
                      </a:endParaRPr>
                    </a:p>
                  </a:txBody>
                  <a:tcPr marL="68580" marR="68580" marT="0" marB="0"/>
                </a:tc>
                <a:tc>
                  <a:txBody>
                    <a:bodyPr/>
                    <a:lstStyle/>
                    <a:p>
                      <a:pPr marL="0" marR="0">
                        <a:lnSpc>
                          <a:spcPct val="115000"/>
                        </a:lnSpc>
                        <a:spcBef>
                          <a:spcPts val="0"/>
                        </a:spcBef>
                        <a:spcAft>
                          <a:spcPts val="1000"/>
                        </a:spcAft>
                      </a:pPr>
                      <a:r>
                        <a:rPr lang="en-AU" sz="1400" dirty="0">
                          <a:effectLst/>
                        </a:rPr>
                        <a:t>Can lead to social isolation and negative perceptions by others. </a:t>
                      </a:r>
                      <a:endParaRPr lang="en-AU" sz="1400" dirty="0">
                        <a:effectLst/>
                        <a:latin typeface="Calibri"/>
                        <a:ea typeface="Calibri"/>
                        <a:cs typeface="Times New Roman"/>
                      </a:endParaRPr>
                    </a:p>
                  </a:txBody>
                  <a:tcPr marL="68580" marR="68580" marT="0" marB="0"/>
                </a:tc>
                <a:tc>
                  <a:txBody>
                    <a:bodyPr/>
                    <a:lstStyle/>
                    <a:p>
                      <a:pPr marL="0" marR="0" indent="0" algn="l" defTabSz="914400" rtl="0" eaLnBrk="1" fontAlgn="auto" latinLnBrk="0" hangingPunct="1">
                        <a:lnSpc>
                          <a:spcPct val="115000"/>
                        </a:lnSpc>
                        <a:spcBef>
                          <a:spcPts val="0"/>
                        </a:spcBef>
                        <a:spcAft>
                          <a:spcPts val="1000"/>
                        </a:spcAft>
                        <a:buClrTx/>
                        <a:buSzTx/>
                        <a:buFontTx/>
                        <a:buNone/>
                        <a:tabLst/>
                        <a:defRPr/>
                      </a:pPr>
                      <a:r>
                        <a:rPr lang="en-AU" sz="1400" dirty="0" smtClean="0">
                          <a:effectLst/>
                        </a:rPr>
                        <a:t>Modelling </a:t>
                      </a:r>
                      <a:r>
                        <a:rPr lang="en-AU" sz="1400" dirty="0">
                          <a:effectLst/>
                        </a:rPr>
                        <a:t>and teaching </a:t>
                      </a:r>
                      <a:r>
                        <a:rPr lang="en-AU" sz="1400" dirty="0" smtClean="0">
                          <a:effectLst/>
                        </a:rPr>
                        <a:t>reciprocity</a:t>
                      </a:r>
                      <a:endParaRPr lang="en-AU" sz="1400" dirty="0" smtClean="0">
                        <a:effectLst/>
                        <a:latin typeface="+mn-lt"/>
                        <a:ea typeface="Calibri"/>
                        <a:cs typeface="Times New Roman"/>
                      </a:endParaRPr>
                    </a:p>
                    <a:p>
                      <a:pPr marL="0" marR="0" indent="0" algn="l" defTabSz="914400" rtl="0" eaLnBrk="1" fontAlgn="auto" latinLnBrk="0" hangingPunct="1">
                        <a:lnSpc>
                          <a:spcPct val="115000"/>
                        </a:lnSpc>
                        <a:spcBef>
                          <a:spcPts val="0"/>
                        </a:spcBef>
                        <a:spcAft>
                          <a:spcPts val="1000"/>
                        </a:spcAft>
                        <a:buClrTx/>
                        <a:buSzTx/>
                        <a:buFontTx/>
                        <a:buNone/>
                        <a:tabLst/>
                        <a:defRPr/>
                      </a:pPr>
                      <a:endParaRPr lang="en-AU" sz="1400" dirty="0" smtClean="0">
                        <a:effectLst/>
                      </a:endParaRPr>
                    </a:p>
                    <a:p>
                      <a:pPr marL="0" marR="0" indent="0" algn="l" defTabSz="914400" rtl="0" eaLnBrk="1" fontAlgn="auto" latinLnBrk="0" hangingPunct="1">
                        <a:lnSpc>
                          <a:spcPct val="115000"/>
                        </a:lnSpc>
                        <a:spcBef>
                          <a:spcPts val="0"/>
                        </a:spcBef>
                        <a:spcAft>
                          <a:spcPts val="1000"/>
                        </a:spcAft>
                        <a:buClrTx/>
                        <a:buSzTx/>
                        <a:buFontTx/>
                        <a:buNone/>
                        <a:tabLst/>
                        <a:defRPr/>
                      </a:pPr>
                      <a:endParaRPr lang="en-AU" sz="1400" dirty="0" smtClean="0">
                        <a:effectLst/>
                      </a:endParaRPr>
                    </a:p>
                    <a:p>
                      <a:pPr marL="0" marR="0" indent="0" algn="l" defTabSz="914400" rtl="0" eaLnBrk="1" fontAlgn="auto" latinLnBrk="0" hangingPunct="1">
                        <a:lnSpc>
                          <a:spcPct val="115000"/>
                        </a:lnSpc>
                        <a:spcBef>
                          <a:spcPts val="0"/>
                        </a:spcBef>
                        <a:spcAft>
                          <a:spcPts val="1000"/>
                        </a:spcAft>
                        <a:buClrTx/>
                        <a:buSzTx/>
                        <a:buFontTx/>
                        <a:buNone/>
                        <a:tabLst/>
                        <a:defRPr/>
                      </a:pPr>
                      <a:r>
                        <a:rPr lang="en-AU" sz="1400" dirty="0" smtClean="0">
                          <a:effectLst/>
                        </a:rPr>
                        <a:t>Using social stories to illustrate turn taking.</a:t>
                      </a:r>
                      <a:endParaRPr lang="en-AU" sz="1400" dirty="0" smtClean="0">
                        <a:effectLst/>
                        <a:latin typeface="+mn-lt"/>
                        <a:ea typeface="Calibri"/>
                        <a:cs typeface="Times New Roman"/>
                      </a:endParaRPr>
                    </a:p>
                  </a:txBody>
                  <a:tcPr marL="68580" marR="68580" marT="0" marB="0"/>
                </a:tc>
                <a:tc>
                  <a:txBody>
                    <a:bodyPr/>
                    <a:lstStyle/>
                    <a:p>
                      <a:pPr marL="0" marR="0">
                        <a:lnSpc>
                          <a:spcPct val="115000"/>
                        </a:lnSpc>
                        <a:spcBef>
                          <a:spcPts val="0"/>
                        </a:spcBef>
                        <a:spcAft>
                          <a:spcPts val="1000"/>
                        </a:spcAft>
                      </a:pPr>
                      <a:r>
                        <a:rPr lang="en-AU" sz="1400" dirty="0">
                          <a:effectLst/>
                        </a:rPr>
                        <a:t>Can be mistaken for rudeness or social ignorance. </a:t>
                      </a:r>
                      <a:endParaRPr lang="en-AU" sz="1400" dirty="0" smtClean="0">
                        <a:effectLst/>
                      </a:endParaRPr>
                    </a:p>
                    <a:p>
                      <a:pPr marL="0" marR="0">
                        <a:lnSpc>
                          <a:spcPct val="115000"/>
                        </a:lnSpc>
                        <a:spcBef>
                          <a:spcPts val="0"/>
                        </a:spcBef>
                        <a:spcAft>
                          <a:spcPts val="1000"/>
                        </a:spcAft>
                      </a:pPr>
                      <a:r>
                        <a:rPr lang="en-AU" sz="1400" dirty="0" smtClean="0">
                          <a:effectLst/>
                        </a:rPr>
                        <a:t>Cultural </a:t>
                      </a:r>
                      <a:r>
                        <a:rPr lang="en-AU" sz="1400" dirty="0">
                          <a:effectLst/>
                        </a:rPr>
                        <a:t>differences, what is seen to be appropriate in one culture may be an issue in another.</a:t>
                      </a:r>
                      <a:endParaRPr lang="en-AU" sz="1400" dirty="0">
                        <a:effectLst/>
                        <a:latin typeface="Calibri"/>
                        <a:ea typeface="Calibri"/>
                        <a:cs typeface="Times New Roman"/>
                      </a:endParaRPr>
                    </a:p>
                  </a:txBody>
                  <a:tcPr marL="68580" marR="68580" marT="0" marB="0"/>
                </a:tc>
              </a:tr>
              <a:tr h="2143125">
                <a:tc>
                  <a:txBody>
                    <a:bodyPr/>
                    <a:lstStyle/>
                    <a:p>
                      <a:pPr marL="0" marR="0">
                        <a:lnSpc>
                          <a:spcPct val="115000"/>
                        </a:lnSpc>
                        <a:spcBef>
                          <a:spcPts val="0"/>
                        </a:spcBef>
                        <a:spcAft>
                          <a:spcPts val="1000"/>
                        </a:spcAft>
                      </a:pPr>
                      <a:r>
                        <a:rPr lang="en-AU" sz="1400">
                          <a:effectLst/>
                        </a:rPr>
                        <a:t>Repetitive behaviours</a:t>
                      </a:r>
                      <a:endParaRPr lang="en-AU" sz="1400">
                        <a:effectLst/>
                        <a:latin typeface="Calibri"/>
                        <a:ea typeface="Calibri"/>
                        <a:cs typeface="Times New Roman"/>
                      </a:endParaRPr>
                    </a:p>
                  </a:txBody>
                  <a:tcPr marL="68580" marR="68580" marT="0" marB="0"/>
                </a:tc>
                <a:tc>
                  <a:txBody>
                    <a:bodyPr/>
                    <a:lstStyle/>
                    <a:p>
                      <a:pPr marL="0" marR="0">
                        <a:lnSpc>
                          <a:spcPct val="115000"/>
                        </a:lnSpc>
                        <a:spcBef>
                          <a:spcPts val="0"/>
                        </a:spcBef>
                        <a:spcAft>
                          <a:spcPts val="1000"/>
                        </a:spcAft>
                      </a:pPr>
                      <a:r>
                        <a:rPr lang="en-AU" sz="1400">
                          <a:effectLst/>
                        </a:rPr>
                        <a:t>Can be time consuming and avoidant. Non-productive but may be an escape.</a:t>
                      </a:r>
                      <a:endParaRPr lang="en-AU" sz="1400">
                        <a:effectLst/>
                        <a:latin typeface="Calibri"/>
                        <a:ea typeface="Calibri"/>
                        <a:cs typeface="Times New Roman"/>
                      </a:endParaRPr>
                    </a:p>
                  </a:txBody>
                  <a:tcPr marL="68580" marR="68580" marT="0" marB="0"/>
                </a:tc>
                <a:tc>
                  <a:txBody>
                    <a:bodyPr/>
                    <a:lstStyle/>
                    <a:p>
                      <a:pPr marL="0" marR="0">
                        <a:lnSpc>
                          <a:spcPct val="115000"/>
                        </a:lnSpc>
                        <a:spcBef>
                          <a:spcPts val="0"/>
                        </a:spcBef>
                        <a:spcAft>
                          <a:spcPts val="1000"/>
                        </a:spcAft>
                      </a:pPr>
                      <a:r>
                        <a:rPr lang="en-AU" sz="1400">
                          <a:effectLst/>
                        </a:rPr>
                        <a:t>Identifying the nature of the repetitive behaviour as it presents and using it to inform learning.</a:t>
                      </a:r>
                      <a:endParaRPr lang="en-AU" sz="1400">
                        <a:effectLst/>
                        <a:latin typeface="Calibri"/>
                        <a:ea typeface="Calibri"/>
                        <a:cs typeface="Times New Roman"/>
                      </a:endParaRPr>
                    </a:p>
                  </a:txBody>
                  <a:tcPr marL="68580" marR="68580" marT="0" marB="0"/>
                </a:tc>
                <a:tc>
                  <a:txBody>
                    <a:bodyPr/>
                    <a:lstStyle/>
                    <a:p>
                      <a:pPr marL="0" marR="0">
                        <a:lnSpc>
                          <a:spcPct val="115000"/>
                        </a:lnSpc>
                        <a:spcBef>
                          <a:spcPts val="0"/>
                        </a:spcBef>
                        <a:spcAft>
                          <a:spcPts val="1000"/>
                        </a:spcAft>
                      </a:pPr>
                      <a:r>
                        <a:rPr lang="en-AU" sz="1400" dirty="0">
                          <a:effectLst/>
                        </a:rPr>
                        <a:t>Allowing the child to engage in repetitive behaviours at and for appropriate times, possibly as a reward.</a:t>
                      </a:r>
                      <a:endParaRPr lang="en-AU" sz="1400" dirty="0">
                        <a:effectLst/>
                        <a:latin typeface="Calibri"/>
                        <a:ea typeface="Calibri"/>
                        <a:cs typeface="Times New Roman"/>
                      </a:endParaRPr>
                    </a:p>
                  </a:txBody>
                  <a:tcPr marL="68580" marR="68580" marT="0" marB="0"/>
                </a:tc>
              </a:tr>
            </a:tbl>
          </a:graphicData>
        </a:graphic>
      </p:graphicFrame>
      <p:sp>
        <p:nvSpPr>
          <p:cNvPr id="3" name="Footer Placeholder 2"/>
          <p:cNvSpPr>
            <a:spLocks noGrp="1"/>
          </p:cNvSpPr>
          <p:nvPr>
            <p:ph type="ftr" sz="quarter" idx="11"/>
          </p:nvPr>
        </p:nvSpPr>
        <p:spPr/>
        <p:txBody>
          <a:bodyPr/>
          <a:lstStyle/>
          <a:p>
            <a:r>
              <a:rPr lang="en-AU" smtClean="0"/>
              <a:t>Dr. John Worthington 2016 © www.jweducation.com</a:t>
            </a:r>
            <a:endParaRPr lang="en-AU" dirty="0"/>
          </a:p>
        </p:txBody>
      </p:sp>
    </p:spTree>
    <p:extLst>
      <p:ext uri="{BB962C8B-B14F-4D97-AF65-F5344CB8AC3E}">
        <p14:creationId xmlns:p14="http://schemas.microsoft.com/office/powerpoint/2010/main" val="31577443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358388350"/>
              </p:ext>
            </p:extLst>
          </p:nvPr>
        </p:nvGraphicFramePr>
        <p:xfrm>
          <a:off x="304799" y="381000"/>
          <a:ext cx="8229600" cy="6096000"/>
        </p:xfrm>
        <a:graphic>
          <a:graphicData uri="http://schemas.openxmlformats.org/drawingml/2006/table">
            <a:tbl>
              <a:tblPr firstRow="1" firstCol="1" bandRow="1">
                <a:tableStyleId>{5C22544A-7EE6-4342-B048-85BDC9FD1C3A}</a:tableStyleId>
              </a:tblPr>
              <a:tblGrid>
                <a:gridCol w="2056954"/>
                <a:gridCol w="2056954"/>
                <a:gridCol w="2057846"/>
                <a:gridCol w="2057846"/>
              </a:tblGrid>
              <a:tr h="487680">
                <a:tc>
                  <a:txBody>
                    <a:bodyPr/>
                    <a:lstStyle/>
                    <a:p>
                      <a:pPr marL="0" marR="0">
                        <a:lnSpc>
                          <a:spcPct val="115000"/>
                        </a:lnSpc>
                        <a:spcBef>
                          <a:spcPts val="0"/>
                        </a:spcBef>
                        <a:spcAft>
                          <a:spcPts val="1000"/>
                        </a:spcAft>
                      </a:pPr>
                      <a:r>
                        <a:rPr lang="en-AU" sz="1400" dirty="0">
                          <a:effectLst/>
                        </a:rPr>
                        <a:t>Diagnostic Criteria / Characteristic</a:t>
                      </a:r>
                      <a:endParaRPr lang="en-AU" sz="1400" dirty="0">
                        <a:effectLst/>
                        <a:latin typeface="Calibri"/>
                        <a:ea typeface="Calibri"/>
                        <a:cs typeface="Times New Roman"/>
                      </a:endParaRPr>
                    </a:p>
                  </a:txBody>
                  <a:tcPr marL="59034" marR="59034" marT="0" marB="0"/>
                </a:tc>
                <a:tc>
                  <a:txBody>
                    <a:bodyPr/>
                    <a:lstStyle/>
                    <a:p>
                      <a:pPr marL="0" marR="0">
                        <a:lnSpc>
                          <a:spcPct val="115000"/>
                        </a:lnSpc>
                        <a:spcBef>
                          <a:spcPts val="0"/>
                        </a:spcBef>
                        <a:spcAft>
                          <a:spcPts val="1000"/>
                        </a:spcAft>
                      </a:pPr>
                      <a:r>
                        <a:rPr lang="en-AU" sz="1400">
                          <a:effectLst/>
                        </a:rPr>
                        <a:t>Resulting behaviour / consequences</a:t>
                      </a:r>
                      <a:endParaRPr lang="en-AU" sz="1400">
                        <a:effectLst/>
                        <a:latin typeface="Calibri"/>
                        <a:ea typeface="Calibri"/>
                        <a:cs typeface="Times New Roman"/>
                      </a:endParaRPr>
                    </a:p>
                  </a:txBody>
                  <a:tcPr marL="59034" marR="59034" marT="0" marB="0"/>
                </a:tc>
                <a:tc>
                  <a:txBody>
                    <a:bodyPr/>
                    <a:lstStyle/>
                    <a:p>
                      <a:pPr marL="0" marR="0">
                        <a:lnSpc>
                          <a:spcPct val="115000"/>
                        </a:lnSpc>
                        <a:spcBef>
                          <a:spcPts val="0"/>
                        </a:spcBef>
                        <a:spcAft>
                          <a:spcPts val="1000"/>
                        </a:spcAft>
                      </a:pPr>
                      <a:r>
                        <a:rPr lang="en-AU" sz="1400">
                          <a:effectLst/>
                        </a:rPr>
                        <a:t>Management  Challenges</a:t>
                      </a:r>
                      <a:endParaRPr lang="en-AU" sz="1400">
                        <a:effectLst/>
                        <a:latin typeface="Calibri"/>
                        <a:ea typeface="Calibri"/>
                        <a:cs typeface="Times New Roman"/>
                      </a:endParaRPr>
                    </a:p>
                  </a:txBody>
                  <a:tcPr marL="59034" marR="59034" marT="0" marB="0"/>
                </a:tc>
                <a:tc>
                  <a:txBody>
                    <a:bodyPr/>
                    <a:lstStyle/>
                    <a:p>
                      <a:pPr marL="0" marR="0">
                        <a:lnSpc>
                          <a:spcPct val="115000"/>
                        </a:lnSpc>
                        <a:spcBef>
                          <a:spcPts val="0"/>
                        </a:spcBef>
                        <a:spcAft>
                          <a:spcPts val="1000"/>
                        </a:spcAft>
                      </a:pPr>
                      <a:r>
                        <a:rPr lang="en-AU" sz="1400">
                          <a:effectLst/>
                        </a:rPr>
                        <a:t>Other Factors</a:t>
                      </a:r>
                      <a:endParaRPr lang="en-AU" sz="1400">
                        <a:effectLst/>
                        <a:latin typeface="Calibri"/>
                        <a:ea typeface="Calibri"/>
                        <a:cs typeface="Times New Roman"/>
                      </a:endParaRPr>
                    </a:p>
                  </a:txBody>
                  <a:tcPr marL="59034" marR="59034" marT="0" marB="0"/>
                </a:tc>
              </a:tr>
              <a:tr h="2194560">
                <a:tc>
                  <a:txBody>
                    <a:bodyPr/>
                    <a:lstStyle/>
                    <a:p>
                      <a:pPr marL="0" marR="0">
                        <a:lnSpc>
                          <a:spcPct val="115000"/>
                        </a:lnSpc>
                        <a:spcBef>
                          <a:spcPts val="0"/>
                        </a:spcBef>
                        <a:spcAft>
                          <a:spcPts val="1000"/>
                        </a:spcAft>
                      </a:pPr>
                      <a:r>
                        <a:rPr lang="en-AU" sz="1400" dirty="0">
                          <a:effectLst/>
                        </a:rPr>
                        <a:t>Restricted interests, preoccupation with interests</a:t>
                      </a:r>
                      <a:endParaRPr lang="en-AU" sz="1400" dirty="0">
                        <a:effectLst/>
                        <a:latin typeface="Calibri"/>
                        <a:ea typeface="Calibri"/>
                        <a:cs typeface="Times New Roman"/>
                      </a:endParaRPr>
                    </a:p>
                  </a:txBody>
                  <a:tcPr marL="59034" marR="59034" marT="0" marB="0"/>
                </a:tc>
                <a:tc>
                  <a:txBody>
                    <a:bodyPr/>
                    <a:lstStyle/>
                    <a:p>
                      <a:pPr marL="0" marR="0">
                        <a:lnSpc>
                          <a:spcPct val="115000"/>
                        </a:lnSpc>
                        <a:spcBef>
                          <a:spcPts val="0"/>
                        </a:spcBef>
                        <a:spcAft>
                          <a:spcPts val="1000"/>
                        </a:spcAft>
                      </a:pPr>
                      <a:r>
                        <a:rPr lang="en-AU" sz="1400" dirty="0">
                          <a:effectLst/>
                        </a:rPr>
                        <a:t>Can be socially isolating (from </a:t>
                      </a:r>
                      <a:r>
                        <a:rPr lang="en-AU" sz="1400" dirty="0" smtClean="0">
                          <a:effectLst/>
                        </a:rPr>
                        <a:t>neuro-</a:t>
                      </a:r>
                      <a:r>
                        <a:rPr lang="en-AU" sz="1400" dirty="0" err="1" smtClean="0">
                          <a:effectLst/>
                        </a:rPr>
                        <a:t>typicals</a:t>
                      </a:r>
                      <a:r>
                        <a:rPr lang="en-AU" sz="1400" dirty="0">
                          <a:effectLst/>
                        </a:rPr>
                        <a:t>), limit learning in broader areas. Occupying time with particular interests may help a child settle and or be used as a reward.</a:t>
                      </a:r>
                      <a:endParaRPr lang="en-AU" sz="1400" dirty="0">
                        <a:effectLst/>
                        <a:latin typeface="Calibri"/>
                        <a:ea typeface="Calibri"/>
                        <a:cs typeface="Times New Roman"/>
                      </a:endParaRPr>
                    </a:p>
                  </a:txBody>
                  <a:tcPr marL="59034" marR="59034" marT="0" marB="0"/>
                </a:tc>
                <a:tc>
                  <a:txBody>
                    <a:bodyPr/>
                    <a:lstStyle/>
                    <a:p>
                      <a:pPr marL="0" marR="0">
                        <a:lnSpc>
                          <a:spcPct val="115000"/>
                        </a:lnSpc>
                        <a:spcBef>
                          <a:spcPts val="0"/>
                        </a:spcBef>
                        <a:spcAft>
                          <a:spcPts val="1000"/>
                        </a:spcAft>
                      </a:pPr>
                      <a:r>
                        <a:rPr lang="en-AU" sz="1400" dirty="0">
                          <a:effectLst/>
                        </a:rPr>
                        <a:t>Accept (appropriate) special interests manage involvement to appropriate amounts of time and places. Use the knowledge within the special interest to inform teaching. </a:t>
                      </a:r>
                      <a:endParaRPr lang="en-AU" sz="1400" dirty="0">
                        <a:effectLst/>
                        <a:latin typeface="Calibri"/>
                        <a:ea typeface="Calibri"/>
                        <a:cs typeface="Times New Roman"/>
                      </a:endParaRPr>
                    </a:p>
                  </a:txBody>
                  <a:tcPr marL="59034" marR="59034" marT="0" marB="0"/>
                </a:tc>
                <a:tc>
                  <a:txBody>
                    <a:bodyPr/>
                    <a:lstStyle/>
                    <a:p>
                      <a:pPr marL="0" marR="0">
                        <a:lnSpc>
                          <a:spcPct val="115000"/>
                        </a:lnSpc>
                        <a:spcBef>
                          <a:spcPts val="0"/>
                        </a:spcBef>
                        <a:spcAft>
                          <a:spcPts val="1000"/>
                        </a:spcAft>
                      </a:pPr>
                      <a:r>
                        <a:rPr lang="en-AU" sz="1400">
                          <a:effectLst/>
                        </a:rPr>
                        <a:t>Special interests can become a major positive factor in an individual’s adult life in terms of vocation and social connections. </a:t>
                      </a:r>
                      <a:endParaRPr lang="en-AU" sz="1400">
                        <a:effectLst/>
                        <a:latin typeface="Calibri"/>
                        <a:ea typeface="Calibri"/>
                        <a:cs typeface="Times New Roman"/>
                      </a:endParaRPr>
                    </a:p>
                  </a:txBody>
                  <a:tcPr marL="59034" marR="59034" marT="0" marB="0"/>
                </a:tc>
              </a:tr>
              <a:tr h="487680">
                <a:tc>
                  <a:txBody>
                    <a:bodyPr/>
                    <a:lstStyle/>
                    <a:p>
                      <a:pPr marL="0" marR="0">
                        <a:lnSpc>
                          <a:spcPct val="115000"/>
                        </a:lnSpc>
                        <a:spcBef>
                          <a:spcPts val="0"/>
                        </a:spcBef>
                        <a:spcAft>
                          <a:spcPts val="1000"/>
                        </a:spcAft>
                      </a:pPr>
                      <a:r>
                        <a:rPr lang="en-AU" sz="1400">
                          <a:effectLst/>
                        </a:rPr>
                        <a:t>Diagnostic Criteria / Characteristic</a:t>
                      </a:r>
                      <a:endParaRPr lang="en-AU" sz="1400">
                        <a:effectLst/>
                        <a:latin typeface="Calibri"/>
                        <a:ea typeface="Calibri"/>
                        <a:cs typeface="Times New Roman"/>
                      </a:endParaRPr>
                    </a:p>
                  </a:txBody>
                  <a:tcPr marL="59034" marR="59034" marT="0" marB="0"/>
                </a:tc>
                <a:tc>
                  <a:txBody>
                    <a:bodyPr/>
                    <a:lstStyle/>
                    <a:p>
                      <a:pPr marL="0" marR="0">
                        <a:lnSpc>
                          <a:spcPct val="115000"/>
                        </a:lnSpc>
                        <a:spcBef>
                          <a:spcPts val="0"/>
                        </a:spcBef>
                        <a:spcAft>
                          <a:spcPts val="1000"/>
                        </a:spcAft>
                      </a:pPr>
                      <a:r>
                        <a:rPr lang="en-AU" sz="1400">
                          <a:effectLst/>
                        </a:rPr>
                        <a:t>Resulting behaviour / consequences</a:t>
                      </a:r>
                      <a:endParaRPr lang="en-AU" sz="1400">
                        <a:effectLst/>
                        <a:latin typeface="Calibri"/>
                        <a:ea typeface="Calibri"/>
                        <a:cs typeface="Times New Roman"/>
                      </a:endParaRPr>
                    </a:p>
                  </a:txBody>
                  <a:tcPr marL="59034" marR="59034" marT="0" marB="0"/>
                </a:tc>
                <a:tc>
                  <a:txBody>
                    <a:bodyPr/>
                    <a:lstStyle/>
                    <a:p>
                      <a:pPr marL="0" marR="0">
                        <a:lnSpc>
                          <a:spcPct val="115000"/>
                        </a:lnSpc>
                        <a:spcBef>
                          <a:spcPts val="0"/>
                        </a:spcBef>
                        <a:spcAft>
                          <a:spcPts val="1000"/>
                        </a:spcAft>
                      </a:pPr>
                      <a:r>
                        <a:rPr lang="en-AU" sz="1400" dirty="0">
                          <a:effectLst/>
                        </a:rPr>
                        <a:t>Management  Challenges</a:t>
                      </a:r>
                      <a:endParaRPr lang="en-AU" sz="1400" dirty="0">
                        <a:effectLst/>
                        <a:latin typeface="Calibri"/>
                        <a:ea typeface="Calibri"/>
                        <a:cs typeface="Times New Roman"/>
                      </a:endParaRPr>
                    </a:p>
                  </a:txBody>
                  <a:tcPr marL="59034" marR="59034" marT="0" marB="0"/>
                </a:tc>
                <a:tc>
                  <a:txBody>
                    <a:bodyPr/>
                    <a:lstStyle/>
                    <a:p>
                      <a:pPr marL="0" marR="0">
                        <a:lnSpc>
                          <a:spcPct val="115000"/>
                        </a:lnSpc>
                        <a:spcBef>
                          <a:spcPts val="0"/>
                        </a:spcBef>
                        <a:spcAft>
                          <a:spcPts val="1000"/>
                        </a:spcAft>
                      </a:pPr>
                      <a:r>
                        <a:rPr lang="en-AU" sz="1400">
                          <a:effectLst/>
                        </a:rPr>
                        <a:t>Other Factors</a:t>
                      </a:r>
                      <a:endParaRPr lang="en-AU" sz="1400">
                        <a:effectLst/>
                        <a:latin typeface="Calibri"/>
                        <a:ea typeface="Calibri"/>
                        <a:cs typeface="Times New Roman"/>
                      </a:endParaRPr>
                    </a:p>
                  </a:txBody>
                  <a:tcPr marL="59034" marR="59034" marT="0" marB="0"/>
                </a:tc>
              </a:tr>
              <a:tr h="2926080">
                <a:tc>
                  <a:txBody>
                    <a:bodyPr/>
                    <a:lstStyle/>
                    <a:p>
                      <a:pPr marL="0" marR="0">
                        <a:lnSpc>
                          <a:spcPct val="115000"/>
                        </a:lnSpc>
                        <a:spcBef>
                          <a:spcPts val="0"/>
                        </a:spcBef>
                        <a:spcAft>
                          <a:spcPts val="1000"/>
                        </a:spcAft>
                      </a:pPr>
                      <a:r>
                        <a:rPr lang="en-AU" sz="1400" dirty="0">
                          <a:effectLst/>
                        </a:rPr>
                        <a:t>Issues with </a:t>
                      </a:r>
                      <a:r>
                        <a:rPr lang="en-AU" sz="1400" dirty="0" smtClean="0">
                          <a:effectLst/>
                        </a:rPr>
                        <a:t>change,</a:t>
                      </a:r>
                      <a:r>
                        <a:rPr lang="en-AU" sz="1400" baseline="0" dirty="0" smtClean="0">
                          <a:effectLst/>
                        </a:rPr>
                        <a:t> </a:t>
                      </a:r>
                      <a:r>
                        <a:rPr lang="en-AU" sz="1400" dirty="0" smtClean="0">
                          <a:effectLst/>
                        </a:rPr>
                        <a:t>desire </a:t>
                      </a:r>
                      <a:r>
                        <a:rPr lang="en-AU" sz="1400" dirty="0">
                          <a:effectLst/>
                        </a:rPr>
                        <a:t>for sameness</a:t>
                      </a:r>
                      <a:endParaRPr lang="en-AU" sz="1400" dirty="0">
                        <a:effectLst/>
                        <a:latin typeface="Calibri"/>
                        <a:ea typeface="Calibri"/>
                        <a:cs typeface="Times New Roman"/>
                      </a:endParaRPr>
                    </a:p>
                  </a:txBody>
                  <a:tcPr marL="59034" marR="59034" marT="0" marB="0"/>
                </a:tc>
                <a:tc>
                  <a:txBody>
                    <a:bodyPr/>
                    <a:lstStyle/>
                    <a:p>
                      <a:pPr marL="0" marR="0">
                        <a:lnSpc>
                          <a:spcPct val="115000"/>
                        </a:lnSpc>
                        <a:spcBef>
                          <a:spcPts val="0"/>
                        </a:spcBef>
                        <a:spcAft>
                          <a:spcPts val="1000"/>
                        </a:spcAft>
                      </a:pPr>
                      <a:r>
                        <a:rPr lang="en-AU" sz="1400" dirty="0">
                          <a:effectLst/>
                        </a:rPr>
                        <a:t>Can lead to anxiety and emotional outbursts. Can present as oppositional behaviour.</a:t>
                      </a:r>
                      <a:endParaRPr lang="en-AU" sz="1400" dirty="0">
                        <a:effectLst/>
                        <a:latin typeface="Calibri"/>
                        <a:ea typeface="Calibri"/>
                        <a:cs typeface="Times New Roman"/>
                      </a:endParaRPr>
                    </a:p>
                  </a:txBody>
                  <a:tcPr marL="59034" marR="59034" marT="0" marB="0"/>
                </a:tc>
                <a:tc>
                  <a:txBody>
                    <a:bodyPr/>
                    <a:lstStyle/>
                    <a:p>
                      <a:pPr marL="0" marR="0">
                        <a:lnSpc>
                          <a:spcPct val="115000"/>
                        </a:lnSpc>
                        <a:spcBef>
                          <a:spcPts val="0"/>
                        </a:spcBef>
                        <a:spcAft>
                          <a:spcPts val="1000"/>
                        </a:spcAft>
                      </a:pPr>
                      <a:r>
                        <a:rPr lang="en-AU" sz="1400" dirty="0">
                          <a:effectLst/>
                        </a:rPr>
                        <a:t>Can present as extreme situation specific behaviour. Event should be used to inform future planning to avoid the same situation, teach signalling (child indicated they are getting </a:t>
                      </a:r>
                      <a:r>
                        <a:rPr lang="en-AU" sz="1400" dirty="0" smtClean="0">
                          <a:effectLst/>
                        </a:rPr>
                        <a:t>anxious)</a:t>
                      </a:r>
                    </a:p>
                    <a:p>
                      <a:pPr marL="0" marR="0">
                        <a:lnSpc>
                          <a:spcPct val="115000"/>
                        </a:lnSpc>
                        <a:spcBef>
                          <a:spcPts val="0"/>
                        </a:spcBef>
                        <a:spcAft>
                          <a:spcPts val="1000"/>
                        </a:spcAft>
                      </a:pPr>
                      <a:r>
                        <a:rPr lang="en-AU" sz="1400" dirty="0" smtClean="0">
                          <a:effectLst/>
                        </a:rPr>
                        <a:t>Develop strategies for managing anxiety</a:t>
                      </a:r>
                      <a:endParaRPr lang="en-AU" sz="1400" dirty="0">
                        <a:effectLst/>
                        <a:latin typeface="Calibri"/>
                        <a:ea typeface="Calibri"/>
                        <a:cs typeface="Times New Roman"/>
                      </a:endParaRPr>
                    </a:p>
                  </a:txBody>
                  <a:tcPr marL="59034" marR="59034" marT="0" marB="0"/>
                </a:tc>
                <a:tc>
                  <a:txBody>
                    <a:bodyPr/>
                    <a:lstStyle/>
                    <a:p>
                      <a:pPr marL="0" marR="0">
                        <a:lnSpc>
                          <a:spcPct val="115000"/>
                        </a:lnSpc>
                        <a:spcBef>
                          <a:spcPts val="0"/>
                        </a:spcBef>
                        <a:spcAft>
                          <a:spcPts val="1000"/>
                        </a:spcAft>
                      </a:pPr>
                      <a:r>
                        <a:rPr lang="en-AU" sz="1400" dirty="0">
                          <a:effectLst/>
                        </a:rPr>
                        <a:t>While there are some things which must happen (e.g. fire evacuations) </a:t>
                      </a:r>
                      <a:r>
                        <a:rPr lang="en-AU" sz="1400" dirty="0" smtClean="0">
                          <a:effectLst/>
                        </a:rPr>
                        <a:t>– practice regularly,</a:t>
                      </a:r>
                      <a:r>
                        <a:rPr lang="en-AU" sz="1400" baseline="0" dirty="0" smtClean="0">
                          <a:effectLst/>
                        </a:rPr>
                        <a:t> give warning of a drill.</a:t>
                      </a:r>
                      <a:endParaRPr lang="en-AU" sz="1400" dirty="0" smtClean="0">
                        <a:effectLst/>
                      </a:endParaRPr>
                    </a:p>
                    <a:p>
                      <a:pPr marL="0" marR="0">
                        <a:lnSpc>
                          <a:spcPct val="115000"/>
                        </a:lnSpc>
                        <a:spcBef>
                          <a:spcPts val="0"/>
                        </a:spcBef>
                        <a:spcAft>
                          <a:spcPts val="1000"/>
                        </a:spcAft>
                      </a:pPr>
                      <a:r>
                        <a:rPr lang="en-AU" sz="1400" dirty="0" smtClean="0">
                          <a:effectLst/>
                        </a:rPr>
                        <a:t>Most </a:t>
                      </a:r>
                      <a:r>
                        <a:rPr lang="en-AU" sz="1400" dirty="0">
                          <a:effectLst/>
                        </a:rPr>
                        <a:t>things can be manipulated to accommodate a particular child’s needs at a particular time.  </a:t>
                      </a:r>
                      <a:endParaRPr lang="en-AU" sz="1400" dirty="0">
                        <a:effectLst/>
                        <a:latin typeface="Calibri"/>
                        <a:ea typeface="Calibri"/>
                        <a:cs typeface="Times New Roman"/>
                      </a:endParaRPr>
                    </a:p>
                  </a:txBody>
                  <a:tcPr marL="59034" marR="59034" marT="0" marB="0"/>
                </a:tc>
              </a:tr>
            </a:tbl>
          </a:graphicData>
        </a:graphic>
      </p:graphicFrame>
      <p:sp>
        <p:nvSpPr>
          <p:cNvPr id="3" name="Footer Placeholder 2"/>
          <p:cNvSpPr>
            <a:spLocks noGrp="1"/>
          </p:cNvSpPr>
          <p:nvPr>
            <p:ph type="ftr" sz="quarter" idx="11"/>
          </p:nvPr>
        </p:nvSpPr>
        <p:spPr/>
        <p:txBody>
          <a:bodyPr/>
          <a:lstStyle/>
          <a:p>
            <a:r>
              <a:rPr lang="en-AU" smtClean="0"/>
              <a:t>Dr. John Worthington 2016 © www.jweducation.com</a:t>
            </a:r>
            <a:endParaRPr lang="en-AU" dirty="0"/>
          </a:p>
        </p:txBody>
      </p:sp>
    </p:spTree>
    <p:extLst>
      <p:ext uri="{BB962C8B-B14F-4D97-AF65-F5344CB8AC3E}">
        <p14:creationId xmlns:p14="http://schemas.microsoft.com/office/powerpoint/2010/main" val="427509546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684581535"/>
              </p:ext>
            </p:extLst>
          </p:nvPr>
        </p:nvGraphicFramePr>
        <p:xfrm>
          <a:off x="228599" y="304800"/>
          <a:ext cx="8763000" cy="6096000"/>
        </p:xfrm>
        <a:graphic>
          <a:graphicData uri="http://schemas.openxmlformats.org/drawingml/2006/table">
            <a:tbl>
              <a:tblPr firstRow="1" firstCol="1" bandRow="1">
                <a:tableStyleId>{5C22544A-7EE6-4342-B048-85BDC9FD1C3A}</a:tableStyleId>
              </a:tblPr>
              <a:tblGrid>
                <a:gridCol w="2190276"/>
                <a:gridCol w="2190276"/>
                <a:gridCol w="2191224"/>
                <a:gridCol w="2191224"/>
              </a:tblGrid>
              <a:tr h="717177">
                <a:tc>
                  <a:txBody>
                    <a:bodyPr/>
                    <a:lstStyle/>
                    <a:p>
                      <a:pPr marL="0" marR="0">
                        <a:lnSpc>
                          <a:spcPct val="115000"/>
                        </a:lnSpc>
                        <a:spcBef>
                          <a:spcPts val="0"/>
                        </a:spcBef>
                        <a:spcAft>
                          <a:spcPts val="1000"/>
                        </a:spcAft>
                      </a:pPr>
                      <a:r>
                        <a:rPr lang="en-AU" sz="1400" dirty="0">
                          <a:effectLst/>
                        </a:rPr>
                        <a:t>Diagnostic Criteria / Characteristic</a:t>
                      </a:r>
                      <a:endParaRPr lang="en-AU" sz="1400" dirty="0">
                        <a:effectLst/>
                        <a:latin typeface="Calibri"/>
                        <a:ea typeface="Calibri"/>
                        <a:cs typeface="Times New Roman"/>
                      </a:endParaRPr>
                    </a:p>
                  </a:txBody>
                  <a:tcPr marL="68580" marR="68580" marT="0" marB="0"/>
                </a:tc>
                <a:tc>
                  <a:txBody>
                    <a:bodyPr/>
                    <a:lstStyle/>
                    <a:p>
                      <a:pPr marL="0" marR="0">
                        <a:lnSpc>
                          <a:spcPct val="115000"/>
                        </a:lnSpc>
                        <a:spcBef>
                          <a:spcPts val="0"/>
                        </a:spcBef>
                        <a:spcAft>
                          <a:spcPts val="1000"/>
                        </a:spcAft>
                      </a:pPr>
                      <a:r>
                        <a:rPr lang="en-AU" sz="1400">
                          <a:effectLst/>
                        </a:rPr>
                        <a:t>Resulting behaviour / consequences</a:t>
                      </a:r>
                      <a:endParaRPr lang="en-AU" sz="1400">
                        <a:effectLst/>
                        <a:latin typeface="Calibri"/>
                        <a:ea typeface="Calibri"/>
                        <a:cs typeface="Times New Roman"/>
                      </a:endParaRPr>
                    </a:p>
                  </a:txBody>
                  <a:tcPr marL="68580" marR="68580" marT="0" marB="0"/>
                </a:tc>
                <a:tc>
                  <a:txBody>
                    <a:bodyPr/>
                    <a:lstStyle/>
                    <a:p>
                      <a:pPr marL="0" marR="0">
                        <a:lnSpc>
                          <a:spcPct val="115000"/>
                        </a:lnSpc>
                        <a:spcBef>
                          <a:spcPts val="0"/>
                        </a:spcBef>
                        <a:spcAft>
                          <a:spcPts val="1000"/>
                        </a:spcAft>
                      </a:pPr>
                      <a:r>
                        <a:rPr lang="en-AU" sz="1400">
                          <a:effectLst/>
                        </a:rPr>
                        <a:t>Management  Challenges</a:t>
                      </a:r>
                      <a:endParaRPr lang="en-AU" sz="1400">
                        <a:effectLst/>
                        <a:latin typeface="Calibri"/>
                        <a:ea typeface="Calibri"/>
                        <a:cs typeface="Times New Roman"/>
                      </a:endParaRPr>
                    </a:p>
                  </a:txBody>
                  <a:tcPr marL="68580" marR="68580" marT="0" marB="0"/>
                </a:tc>
                <a:tc>
                  <a:txBody>
                    <a:bodyPr/>
                    <a:lstStyle/>
                    <a:p>
                      <a:pPr marL="0" marR="0">
                        <a:lnSpc>
                          <a:spcPct val="115000"/>
                        </a:lnSpc>
                        <a:spcBef>
                          <a:spcPts val="0"/>
                        </a:spcBef>
                        <a:spcAft>
                          <a:spcPts val="1000"/>
                        </a:spcAft>
                      </a:pPr>
                      <a:r>
                        <a:rPr lang="en-AU" sz="1400">
                          <a:effectLst/>
                        </a:rPr>
                        <a:t>Other Factors</a:t>
                      </a:r>
                      <a:endParaRPr lang="en-AU" sz="1400">
                        <a:effectLst/>
                        <a:latin typeface="Calibri"/>
                        <a:ea typeface="Calibri"/>
                        <a:cs typeface="Times New Roman"/>
                      </a:endParaRPr>
                    </a:p>
                  </a:txBody>
                  <a:tcPr marL="68580" marR="68580" marT="0" marB="0"/>
                </a:tc>
              </a:tr>
              <a:tr h="2151529">
                <a:tc>
                  <a:txBody>
                    <a:bodyPr/>
                    <a:lstStyle/>
                    <a:p>
                      <a:pPr marL="0" marR="0">
                        <a:lnSpc>
                          <a:spcPct val="115000"/>
                        </a:lnSpc>
                        <a:spcBef>
                          <a:spcPts val="0"/>
                        </a:spcBef>
                        <a:spcAft>
                          <a:spcPts val="1000"/>
                        </a:spcAft>
                      </a:pPr>
                      <a:r>
                        <a:rPr lang="en-AU" sz="1400" dirty="0">
                          <a:effectLst/>
                        </a:rPr>
                        <a:t>Possible associated issues, learning difficulties, intellectual ability, language disability, motor differences</a:t>
                      </a:r>
                      <a:endParaRPr lang="en-AU" sz="1400" dirty="0">
                        <a:effectLst/>
                        <a:latin typeface="Calibri"/>
                        <a:ea typeface="Calibri"/>
                        <a:cs typeface="Times New Roman"/>
                      </a:endParaRPr>
                    </a:p>
                  </a:txBody>
                  <a:tcPr marL="68580" marR="68580" marT="0" marB="0"/>
                </a:tc>
                <a:tc>
                  <a:txBody>
                    <a:bodyPr/>
                    <a:lstStyle/>
                    <a:p>
                      <a:pPr marL="0" marR="0">
                        <a:lnSpc>
                          <a:spcPct val="115000"/>
                        </a:lnSpc>
                        <a:spcBef>
                          <a:spcPts val="0"/>
                        </a:spcBef>
                        <a:spcAft>
                          <a:spcPts val="1000"/>
                        </a:spcAft>
                      </a:pPr>
                      <a:r>
                        <a:rPr lang="en-AU" sz="1400" dirty="0">
                          <a:effectLst/>
                        </a:rPr>
                        <a:t>Slower academic learning, poor receptive and or expressive language, difficulties with skills such as handwriting. </a:t>
                      </a:r>
                      <a:endParaRPr lang="en-AU" sz="1400" dirty="0">
                        <a:effectLst/>
                        <a:latin typeface="Calibri"/>
                        <a:ea typeface="Calibri"/>
                        <a:cs typeface="Times New Roman"/>
                      </a:endParaRPr>
                    </a:p>
                  </a:txBody>
                  <a:tcPr marL="68580" marR="68580" marT="0" marB="0"/>
                </a:tc>
                <a:tc>
                  <a:txBody>
                    <a:bodyPr/>
                    <a:lstStyle/>
                    <a:p>
                      <a:pPr marL="0" marR="0">
                        <a:lnSpc>
                          <a:spcPct val="115000"/>
                        </a:lnSpc>
                        <a:spcBef>
                          <a:spcPts val="0"/>
                        </a:spcBef>
                        <a:spcAft>
                          <a:spcPts val="1000"/>
                        </a:spcAft>
                      </a:pPr>
                      <a:r>
                        <a:rPr lang="en-AU" sz="1400" dirty="0">
                          <a:effectLst/>
                        </a:rPr>
                        <a:t>Include a visual emphasis, simple drawings and symbols to show order and direction. </a:t>
                      </a:r>
                      <a:endParaRPr lang="en-AU" sz="1400" dirty="0" smtClean="0">
                        <a:effectLst/>
                      </a:endParaRPr>
                    </a:p>
                    <a:p>
                      <a:pPr marL="0" marR="0">
                        <a:lnSpc>
                          <a:spcPct val="115000"/>
                        </a:lnSpc>
                        <a:spcBef>
                          <a:spcPts val="0"/>
                        </a:spcBef>
                        <a:spcAft>
                          <a:spcPts val="1000"/>
                        </a:spcAft>
                      </a:pPr>
                      <a:r>
                        <a:rPr lang="en-AU" sz="1400" dirty="0" smtClean="0">
                          <a:effectLst/>
                          <a:latin typeface="Calibri"/>
                          <a:ea typeface="Calibri"/>
                          <a:cs typeface="Times New Roman"/>
                        </a:rPr>
                        <a:t>Social Stories</a:t>
                      </a:r>
                      <a:endParaRPr lang="en-AU" sz="1400" dirty="0">
                        <a:effectLst/>
                        <a:latin typeface="Calibri"/>
                        <a:ea typeface="Calibri"/>
                        <a:cs typeface="Times New Roman"/>
                      </a:endParaRPr>
                    </a:p>
                  </a:txBody>
                  <a:tcPr marL="68580" marR="68580" marT="0" marB="0"/>
                </a:tc>
                <a:tc>
                  <a:txBody>
                    <a:bodyPr/>
                    <a:lstStyle/>
                    <a:p>
                      <a:pPr marL="0" marR="0">
                        <a:lnSpc>
                          <a:spcPct val="115000"/>
                        </a:lnSpc>
                        <a:spcBef>
                          <a:spcPts val="0"/>
                        </a:spcBef>
                        <a:spcAft>
                          <a:spcPts val="1000"/>
                        </a:spcAft>
                      </a:pPr>
                      <a:r>
                        <a:rPr lang="en-AU" sz="1400">
                          <a:effectLst/>
                        </a:rPr>
                        <a:t> </a:t>
                      </a:r>
                      <a:endParaRPr lang="en-AU" sz="1400">
                        <a:effectLst/>
                        <a:latin typeface="Calibri"/>
                        <a:ea typeface="Calibri"/>
                        <a:cs typeface="Times New Roman"/>
                      </a:endParaRPr>
                    </a:p>
                  </a:txBody>
                  <a:tcPr marL="68580" marR="68580" marT="0" marB="0"/>
                </a:tc>
              </a:tr>
              <a:tr h="3227294">
                <a:tc>
                  <a:txBody>
                    <a:bodyPr/>
                    <a:lstStyle/>
                    <a:p>
                      <a:pPr marL="0" marR="0">
                        <a:lnSpc>
                          <a:spcPct val="115000"/>
                        </a:lnSpc>
                        <a:spcBef>
                          <a:spcPts val="0"/>
                        </a:spcBef>
                        <a:spcAft>
                          <a:spcPts val="1000"/>
                        </a:spcAft>
                      </a:pPr>
                      <a:r>
                        <a:rPr lang="en-AU" sz="1400">
                          <a:effectLst/>
                        </a:rPr>
                        <a:t>Emotional issues, anxiety, (later depression)</a:t>
                      </a:r>
                      <a:endParaRPr lang="en-AU" sz="1400">
                        <a:effectLst/>
                        <a:latin typeface="Calibri"/>
                        <a:ea typeface="Calibri"/>
                        <a:cs typeface="Times New Roman"/>
                      </a:endParaRPr>
                    </a:p>
                  </a:txBody>
                  <a:tcPr marL="68580" marR="68580" marT="0" marB="0"/>
                </a:tc>
                <a:tc>
                  <a:txBody>
                    <a:bodyPr/>
                    <a:lstStyle/>
                    <a:p>
                      <a:pPr marL="0" marR="0">
                        <a:lnSpc>
                          <a:spcPct val="115000"/>
                        </a:lnSpc>
                        <a:spcBef>
                          <a:spcPts val="0"/>
                        </a:spcBef>
                        <a:spcAft>
                          <a:spcPts val="1000"/>
                        </a:spcAft>
                      </a:pPr>
                      <a:r>
                        <a:rPr lang="en-AU" sz="1400" dirty="0">
                          <a:effectLst/>
                        </a:rPr>
                        <a:t>Displays of anxiety impacting on functioning.</a:t>
                      </a:r>
                      <a:endParaRPr lang="en-AU" sz="1400" dirty="0">
                        <a:effectLst/>
                        <a:latin typeface="Calibri"/>
                        <a:ea typeface="Calibri"/>
                        <a:cs typeface="Times New Roman"/>
                      </a:endParaRPr>
                    </a:p>
                  </a:txBody>
                  <a:tcPr marL="68580" marR="68580" marT="0" marB="0"/>
                </a:tc>
                <a:tc>
                  <a:txBody>
                    <a:bodyPr/>
                    <a:lstStyle/>
                    <a:p>
                      <a:pPr marL="0" marR="0">
                        <a:lnSpc>
                          <a:spcPct val="115000"/>
                        </a:lnSpc>
                        <a:spcBef>
                          <a:spcPts val="0"/>
                        </a:spcBef>
                        <a:spcAft>
                          <a:spcPts val="1000"/>
                        </a:spcAft>
                      </a:pPr>
                      <a:r>
                        <a:rPr lang="en-AU" sz="1400" dirty="0">
                          <a:effectLst/>
                        </a:rPr>
                        <a:t>Recognition of the cause, strategies to reduce symptoms, teach </a:t>
                      </a:r>
                      <a:r>
                        <a:rPr lang="en-AU" sz="1400" dirty="0" smtClean="0">
                          <a:effectLst/>
                        </a:rPr>
                        <a:t>relaxation/mindfulness. </a:t>
                      </a:r>
                    </a:p>
                    <a:p>
                      <a:pPr marL="0" marR="0">
                        <a:lnSpc>
                          <a:spcPct val="115000"/>
                        </a:lnSpc>
                        <a:spcBef>
                          <a:spcPts val="0"/>
                        </a:spcBef>
                        <a:spcAft>
                          <a:spcPts val="1000"/>
                        </a:spcAft>
                      </a:pPr>
                      <a:endParaRPr lang="en-AU" sz="1400" dirty="0" smtClean="0">
                        <a:effectLst/>
                      </a:endParaRPr>
                    </a:p>
                    <a:p>
                      <a:pPr marL="0" marR="0">
                        <a:lnSpc>
                          <a:spcPct val="115000"/>
                        </a:lnSpc>
                        <a:spcBef>
                          <a:spcPts val="0"/>
                        </a:spcBef>
                        <a:spcAft>
                          <a:spcPts val="1000"/>
                        </a:spcAft>
                      </a:pPr>
                      <a:r>
                        <a:rPr lang="en-AU" sz="1400" dirty="0" smtClean="0">
                          <a:effectLst/>
                        </a:rPr>
                        <a:t>Use </a:t>
                      </a:r>
                      <a:r>
                        <a:rPr lang="en-AU" sz="1400" dirty="0">
                          <a:effectLst/>
                        </a:rPr>
                        <a:t>S</a:t>
                      </a:r>
                      <a:r>
                        <a:rPr lang="en-AU" sz="1400" dirty="0" smtClean="0">
                          <a:effectLst/>
                        </a:rPr>
                        <a:t>ocial </a:t>
                      </a:r>
                      <a:r>
                        <a:rPr lang="en-AU" sz="1400" dirty="0">
                          <a:effectLst/>
                        </a:rPr>
                        <a:t>S</a:t>
                      </a:r>
                      <a:r>
                        <a:rPr lang="en-AU" sz="1400" dirty="0" smtClean="0">
                          <a:effectLst/>
                        </a:rPr>
                        <a:t>tories </a:t>
                      </a:r>
                      <a:r>
                        <a:rPr lang="en-AU" sz="1400" dirty="0">
                          <a:effectLst/>
                        </a:rPr>
                        <a:t>to explain what will happen and preview situations which will be different. </a:t>
                      </a:r>
                      <a:endParaRPr lang="en-AU" sz="1400" dirty="0">
                        <a:effectLst/>
                        <a:latin typeface="Calibri"/>
                        <a:ea typeface="Calibri"/>
                        <a:cs typeface="Times New Roman"/>
                      </a:endParaRPr>
                    </a:p>
                  </a:txBody>
                  <a:tcPr marL="68580" marR="68580" marT="0" marB="0"/>
                </a:tc>
                <a:tc>
                  <a:txBody>
                    <a:bodyPr/>
                    <a:lstStyle/>
                    <a:p>
                      <a:pPr marL="0" marR="0">
                        <a:lnSpc>
                          <a:spcPct val="115000"/>
                        </a:lnSpc>
                        <a:spcBef>
                          <a:spcPts val="0"/>
                        </a:spcBef>
                        <a:spcAft>
                          <a:spcPts val="1000"/>
                        </a:spcAft>
                      </a:pPr>
                      <a:r>
                        <a:rPr lang="en-AU" sz="1400" dirty="0">
                          <a:effectLst/>
                        </a:rPr>
                        <a:t> </a:t>
                      </a:r>
                      <a:endParaRPr lang="en-AU" sz="1400" dirty="0">
                        <a:effectLst/>
                        <a:latin typeface="Calibri"/>
                        <a:ea typeface="Calibri"/>
                        <a:cs typeface="Times New Roman"/>
                      </a:endParaRPr>
                    </a:p>
                  </a:txBody>
                  <a:tcPr marL="68580" marR="68580" marT="0" marB="0"/>
                </a:tc>
              </a:tr>
            </a:tbl>
          </a:graphicData>
        </a:graphic>
      </p:graphicFrame>
      <p:sp>
        <p:nvSpPr>
          <p:cNvPr id="3" name="Footer Placeholder 2"/>
          <p:cNvSpPr>
            <a:spLocks noGrp="1"/>
          </p:cNvSpPr>
          <p:nvPr>
            <p:ph type="ftr" sz="quarter" idx="11"/>
          </p:nvPr>
        </p:nvSpPr>
        <p:spPr/>
        <p:txBody>
          <a:bodyPr/>
          <a:lstStyle/>
          <a:p>
            <a:r>
              <a:rPr lang="en-AU" smtClean="0"/>
              <a:t>Dr. John Worthington 2016 © www.jweducation.com</a:t>
            </a:r>
            <a:endParaRPr lang="en-AU" dirty="0"/>
          </a:p>
        </p:txBody>
      </p:sp>
    </p:spTree>
    <p:extLst>
      <p:ext uri="{BB962C8B-B14F-4D97-AF65-F5344CB8AC3E}">
        <p14:creationId xmlns:p14="http://schemas.microsoft.com/office/powerpoint/2010/main" val="16079460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normAutofit fontScale="90000"/>
          </a:bodyPr>
          <a:lstStyle/>
          <a:p>
            <a:r>
              <a:rPr lang="en-AU" sz="3600" b="1" dirty="0">
                <a:latin typeface="Times New Roman" panose="02020603050405020304" pitchFamily="18" charset="0"/>
                <a:cs typeface="Times New Roman" panose="02020603050405020304" pitchFamily="18" charset="0"/>
              </a:rPr>
              <a:t>Conceptualizing the Nature of Making Changes for an Individual </a:t>
            </a:r>
            <a:r>
              <a:rPr lang="en-AU" dirty="0"/>
              <a:t/>
            </a:r>
            <a:br>
              <a:rPr lang="en-AU" dirty="0"/>
            </a:br>
            <a:endParaRPr lang="en-AU" dirty="0"/>
          </a:p>
        </p:txBody>
      </p:sp>
      <p:sp>
        <p:nvSpPr>
          <p:cNvPr id="3" name="Content Placeholder 2"/>
          <p:cNvSpPr>
            <a:spLocks noGrp="1"/>
          </p:cNvSpPr>
          <p:nvPr>
            <p:ph idx="1"/>
          </p:nvPr>
        </p:nvSpPr>
        <p:spPr>
          <a:xfrm>
            <a:off x="457200" y="1295400"/>
            <a:ext cx="8229600" cy="4143375"/>
          </a:xfrm>
        </p:spPr>
        <p:txBody>
          <a:bodyPr>
            <a:normAutofit fontScale="92500" lnSpcReduction="10000"/>
          </a:bodyPr>
          <a:lstStyle/>
          <a:p>
            <a:r>
              <a:rPr lang="en-AU" sz="2200" dirty="0">
                <a:latin typeface="Times New Roman" panose="02020603050405020304" pitchFamily="18" charset="0"/>
                <a:cs typeface="Times New Roman" panose="02020603050405020304" pitchFamily="18" charset="0"/>
              </a:rPr>
              <a:t>One of the main points of resistance to accommodating the needs for children on the spectrum and other children with special needs, is that those changes (often in the form of recommendations from outside the school) will somehow disadvantage other children. </a:t>
            </a:r>
            <a:endParaRPr lang="en-AU" sz="2200" dirty="0" smtClean="0">
              <a:latin typeface="Times New Roman" panose="02020603050405020304" pitchFamily="18" charset="0"/>
              <a:cs typeface="Times New Roman" panose="02020603050405020304" pitchFamily="18" charset="0"/>
            </a:endParaRPr>
          </a:p>
          <a:p>
            <a:endParaRPr lang="en-AU" sz="2200" dirty="0">
              <a:latin typeface="Times New Roman" panose="02020603050405020304" pitchFamily="18" charset="0"/>
              <a:cs typeface="Times New Roman" panose="02020603050405020304" pitchFamily="18" charset="0"/>
            </a:endParaRPr>
          </a:p>
          <a:p>
            <a:r>
              <a:rPr lang="en-AU" sz="2200" dirty="0" smtClean="0">
                <a:latin typeface="Times New Roman" panose="02020603050405020304" pitchFamily="18" charset="0"/>
                <a:cs typeface="Times New Roman" panose="02020603050405020304" pitchFamily="18" charset="0"/>
              </a:rPr>
              <a:t>It </a:t>
            </a:r>
            <a:r>
              <a:rPr lang="en-AU" sz="2200" dirty="0">
                <a:latin typeface="Times New Roman" panose="02020603050405020304" pitchFamily="18" charset="0"/>
                <a:cs typeface="Times New Roman" panose="02020603050405020304" pitchFamily="18" charset="0"/>
              </a:rPr>
              <a:t>is true many children on the spectrum may require a different approach, more direct support and more time of the teacher or </a:t>
            </a:r>
            <a:r>
              <a:rPr lang="en-AU" sz="2200" dirty="0" smtClean="0">
                <a:latin typeface="Times New Roman" panose="02020603050405020304" pitchFamily="18" charset="0"/>
                <a:cs typeface="Times New Roman" panose="02020603050405020304" pitchFamily="18" charset="0"/>
              </a:rPr>
              <a:t>support </a:t>
            </a:r>
            <a:r>
              <a:rPr lang="en-AU" sz="2200" dirty="0">
                <a:latin typeface="Times New Roman" panose="02020603050405020304" pitchFamily="18" charset="0"/>
                <a:cs typeface="Times New Roman" panose="02020603050405020304" pitchFamily="18" charset="0"/>
              </a:rPr>
              <a:t>staff, however it is seldom the case that the accommodations will only benefit the target child. </a:t>
            </a:r>
            <a:endParaRPr lang="en-AU" sz="2200" dirty="0" smtClean="0">
              <a:latin typeface="Times New Roman" panose="02020603050405020304" pitchFamily="18" charset="0"/>
              <a:cs typeface="Times New Roman" panose="02020603050405020304" pitchFamily="18" charset="0"/>
            </a:endParaRPr>
          </a:p>
          <a:p>
            <a:endParaRPr lang="en-AU" sz="2200" dirty="0" smtClean="0">
              <a:latin typeface="Times New Roman" panose="02020603050405020304" pitchFamily="18" charset="0"/>
              <a:cs typeface="Times New Roman" panose="02020603050405020304" pitchFamily="18" charset="0"/>
            </a:endParaRPr>
          </a:p>
          <a:p>
            <a:r>
              <a:rPr lang="en-AU" sz="2200" dirty="0">
                <a:latin typeface="Times New Roman" panose="02020603050405020304" pitchFamily="18" charset="0"/>
                <a:cs typeface="Times New Roman" panose="02020603050405020304" pitchFamily="18" charset="0"/>
              </a:rPr>
              <a:t>In fact when most recommendations </a:t>
            </a:r>
            <a:r>
              <a:rPr lang="en-AU" sz="2200" dirty="0" smtClean="0">
                <a:latin typeface="Times New Roman" panose="02020603050405020304" pitchFamily="18" charset="0"/>
                <a:cs typeface="Times New Roman" panose="02020603050405020304" pitchFamily="18" charset="0"/>
              </a:rPr>
              <a:t>often </a:t>
            </a:r>
            <a:r>
              <a:rPr lang="en-AU" sz="2200" dirty="0">
                <a:latin typeface="Times New Roman" panose="02020603050405020304" pitchFamily="18" charset="0"/>
                <a:cs typeface="Times New Roman" panose="02020603050405020304" pitchFamily="18" charset="0"/>
              </a:rPr>
              <a:t>sound like good teaching practice and fit easily into the a Universal Design for Learning (UDL) Tier 1) ‘good for all and essential for some’. </a:t>
            </a:r>
          </a:p>
          <a:p>
            <a:endParaRPr lang="en-AU" sz="2200" dirty="0">
              <a:latin typeface="Times New Roman" panose="02020603050405020304" pitchFamily="18" charset="0"/>
              <a:cs typeface="Times New Roman" panose="02020603050405020304" pitchFamily="18" charset="0"/>
            </a:endParaRPr>
          </a:p>
        </p:txBody>
      </p:sp>
      <p:pic>
        <p:nvPicPr>
          <p:cNvPr id="2049" name="Picture 1" descr="Model English for Papers"/>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162801" y="5069652"/>
            <a:ext cx="1981200" cy="1719337"/>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3"/>
          <p:cNvSpPr>
            <a:spLocks noChangeArrowheads="1"/>
          </p:cNvSpPr>
          <p:nvPr/>
        </p:nvSpPr>
        <p:spPr bwMode="auto">
          <a:xfrm>
            <a:off x="0" y="5210175"/>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6" name="Footer Placeholder 5"/>
          <p:cNvSpPr>
            <a:spLocks noGrp="1"/>
          </p:cNvSpPr>
          <p:nvPr>
            <p:ph type="ftr" sz="quarter" idx="11"/>
          </p:nvPr>
        </p:nvSpPr>
        <p:spPr/>
        <p:txBody>
          <a:bodyPr/>
          <a:lstStyle/>
          <a:p>
            <a:r>
              <a:rPr lang="en-AU" smtClean="0"/>
              <a:t>Dr. John Worthington 2016 © www.jweducation.com</a:t>
            </a:r>
            <a:endParaRPr lang="en-AU" dirty="0"/>
          </a:p>
        </p:txBody>
      </p:sp>
    </p:spTree>
    <p:extLst>
      <p:ext uri="{BB962C8B-B14F-4D97-AF65-F5344CB8AC3E}">
        <p14:creationId xmlns:p14="http://schemas.microsoft.com/office/powerpoint/2010/main" val="2377231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sz="3200" b="1" dirty="0">
                <a:latin typeface="Times New Roman" panose="02020603050405020304" pitchFamily="18" charset="0"/>
                <a:cs typeface="Times New Roman" panose="02020603050405020304" pitchFamily="18" charset="0"/>
              </a:rPr>
              <a:t>OVERVIEW</a:t>
            </a:r>
            <a:br>
              <a:rPr lang="en-AU" sz="3200" b="1" dirty="0">
                <a:latin typeface="Times New Roman" panose="02020603050405020304" pitchFamily="18" charset="0"/>
                <a:cs typeface="Times New Roman" panose="02020603050405020304" pitchFamily="18" charset="0"/>
              </a:rPr>
            </a:br>
            <a:endParaRPr lang="en-AU" sz="32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304800" y="1066800"/>
            <a:ext cx="8229600" cy="4525963"/>
          </a:xfrm>
        </p:spPr>
        <p:txBody>
          <a:bodyPr>
            <a:noAutofit/>
          </a:bodyPr>
          <a:lstStyle/>
          <a:p>
            <a:pPr marL="457200" indent="-457200">
              <a:buFont typeface="+mj-lt"/>
              <a:buAutoNum type="arabicPeriod"/>
            </a:pPr>
            <a:r>
              <a:rPr lang="en-AU" sz="2000" dirty="0" smtClean="0">
                <a:latin typeface="Times New Roman" panose="02020603050405020304" pitchFamily="18" charset="0"/>
                <a:cs typeface="Times New Roman" panose="02020603050405020304" pitchFamily="18" charset="0"/>
              </a:rPr>
              <a:t>Brief </a:t>
            </a:r>
            <a:r>
              <a:rPr lang="en-AU" sz="2000" dirty="0">
                <a:latin typeface="Times New Roman" panose="02020603050405020304" pitchFamily="18" charset="0"/>
                <a:cs typeface="Times New Roman" panose="02020603050405020304" pitchFamily="18" charset="0"/>
              </a:rPr>
              <a:t>overview of Autism and the </a:t>
            </a:r>
            <a:r>
              <a:rPr lang="en-AU" sz="2000" dirty="0" smtClean="0">
                <a:latin typeface="Times New Roman" panose="02020603050405020304" pitchFamily="18" charset="0"/>
                <a:cs typeface="Times New Roman" panose="02020603050405020304" pitchFamily="18" charset="0"/>
              </a:rPr>
              <a:t>DSM-5 </a:t>
            </a:r>
            <a:r>
              <a:rPr lang="en-AU" sz="2000" dirty="0">
                <a:latin typeface="Times New Roman" panose="02020603050405020304" pitchFamily="18" charset="0"/>
                <a:cs typeface="Times New Roman" panose="02020603050405020304" pitchFamily="18" charset="0"/>
              </a:rPr>
              <a:t>diagnosis and range of severity </a:t>
            </a:r>
          </a:p>
          <a:p>
            <a:pPr marL="457200" indent="-457200">
              <a:buFont typeface="+mj-lt"/>
              <a:buAutoNum type="arabicPeriod"/>
            </a:pPr>
            <a:r>
              <a:rPr lang="en-AU" sz="2000" dirty="0" smtClean="0">
                <a:latin typeface="Times New Roman" panose="02020603050405020304" pitchFamily="18" charset="0"/>
                <a:cs typeface="Times New Roman" panose="02020603050405020304" pitchFamily="18" charset="0"/>
              </a:rPr>
              <a:t>Description </a:t>
            </a:r>
            <a:r>
              <a:rPr lang="en-AU" sz="2000" dirty="0">
                <a:latin typeface="Times New Roman" panose="02020603050405020304" pitchFamily="18" charset="0"/>
                <a:cs typeface="Times New Roman" panose="02020603050405020304" pitchFamily="18" charset="0"/>
              </a:rPr>
              <a:t>of the range of severity and how the behaviours present and </a:t>
            </a:r>
            <a:r>
              <a:rPr lang="en-AU" sz="2000" dirty="0" smtClean="0">
                <a:latin typeface="Times New Roman" panose="02020603050405020304" pitchFamily="18" charset="0"/>
                <a:cs typeface="Times New Roman" panose="02020603050405020304" pitchFamily="18" charset="0"/>
              </a:rPr>
              <a:t>their impact</a:t>
            </a:r>
          </a:p>
          <a:p>
            <a:pPr marL="457200" indent="-457200">
              <a:buFont typeface="+mj-lt"/>
              <a:buAutoNum type="arabicPeriod"/>
            </a:pPr>
            <a:r>
              <a:rPr lang="en-AU" sz="2000" dirty="0" smtClean="0">
                <a:latin typeface="Times New Roman" panose="02020603050405020304" pitchFamily="18" charset="0"/>
                <a:cs typeface="Times New Roman" panose="02020603050405020304" pitchFamily="18" charset="0"/>
              </a:rPr>
              <a:t>Caution </a:t>
            </a:r>
            <a:r>
              <a:rPr lang="en-AU" sz="2000" dirty="0">
                <a:latin typeface="Times New Roman" panose="02020603050405020304" pitchFamily="18" charset="0"/>
                <a:cs typeface="Times New Roman" panose="02020603050405020304" pitchFamily="18" charset="0"/>
              </a:rPr>
              <a:t>about inadvertent labelling / diagnosis when talking with parents (and others) </a:t>
            </a:r>
          </a:p>
          <a:p>
            <a:pPr marL="457200" indent="-457200">
              <a:buFont typeface="+mj-lt"/>
              <a:buAutoNum type="arabicPeriod"/>
            </a:pPr>
            <a:r>
              <a:rPr lang="en-AU" sz="2000" dirty="0" smtClean="0">
                <a:latin typeface="Times New Roman" panose="02020603050405020304" pitchFamily="18" charset="0"/>
                <a:cs typeface="Times New Roman" panose="02020603050405020304" pitchFamily="18" charset="0"/>
              </a:rPr>
              <a:t>Case </a:t>
            </a:r>
            <a:r>
              <a:rPr lang="en-AU" sz="2000" dirty="0">
                <a:latin typeface="Times New Roman" panose="02020603050405020304" pitchFamily="18" charset="0"/>
                <a:cs typeface="Times New Roman" panose="02020603050405020304" pitchFamily="18" charset="0"/>
              </a:rPr>
              <a:t>Study </a:t>
            </a:r>
            <a:r>
              <a:rPr lang="en-AU" sz="2000" dirty="0" smtClean="0">
                <a:latin typeface="Times New Roman" panose="02020603050405020304" pitchFamily="18" charset="0"/>
                <a:cs typeface="Times New Roman" panose="02020603050405020304" pitchFamily="18" charset="0"/>
              </a:rPr>
              <a:t>Jim</a:t>
            </a:r>
          </a:p>
          <a:p>
            <a:pPr marL="457200" indent="-457200">
              <a:buFont typeface="+mj-lt"/>
              <a:buAutoNum type="arabicPeriod"/>
            </a:pPr>
            <a:r>
              <a:rPr lang="en-AU" sz="2000" dirty="0" smtClean="0">
                <a:latin typeface="Times New Roman" panose="02020603050405020304" pitchFamily="18" charset="0"/>
                <a:cs typeface="Times New Roman" panose="02020603050405020304" pitchFamily="18" charset="0"/>
              </a:rPr>
              <a:t>Indicative </a:t>
            </a:r>
            <a:r>
              <a:rPr lang="en-AU" sz="2000" dirty="0">
                <a:latin typeface="Times New Roman" panose="02020603050405020304" pitchFamily="18" charset="0"/>
                <a:cs typeface="Times New Roman" panose="02020603050405020304" pitchFamily="18" charset="0"/>
              </a:rPr>
              <a:t>Table of Some ASD Characteristics Consequences and Challenges</a:t>
            </a:r>
          </a:p>
          <a:p>
            <a:pPr marL="457200" indent="-457200">
              <a:buFont typeface="+mj-lt"/>
              <a:buAutoNum type="arabicPeriod"/>
            </a:pPr>
            <a:r>
              <a:rPr lang="en-AU" sz="2000" dirty="0" smtClean="0">
                <a:latin typeface="Times New Roman" panose="02020603050405020304" pitchFamily="18" charset="0"/>
                <a:cs typeface="Times New Roman" panose="02020603050405020304" pitchFamily="18" charset="0"/>
              </a:rPr>
              <a:t>The </a:t>
            </a:r>
            <a:r>
              <a:rPr lang="en-AU" sz="2000" dirty="0">
                <a:latin typeface="Times New Roman" panose="02020603050405020304" pitchFamily="18" charset="0"/>
                <a:cs typeface="Times New Roman" panose="02020603050405020304" pitchFamily="18" charset="0"/>
              </a:rPr>
              <a:t>general concept of </a:t>
            </a:r>
            <a:r>
              <a:rPr lang="en-AU" sz="2000" dirty="0" smtClean="0">
                <a:latin typeface="Times New Roman" panose="02020603050405020304" pitchFamily="18" charset="0"/>
                <a:cs typeface="Times New Roman" panose="02020603050405020304" pitchFamily="18" charset="0"/>
              </a:rPr>
              <a:t>functional behaviour assessment (ABC</a:t>
            </a:r>
            <a:r>
              <a:rPr lang="en-AU" sz="2000" dirty="0">
                <a:latin typeface="Times New Roman" panose="02020603050405020304" pitchFamily="18" charset="0"/>
                <a:cs typeface="Times New Roman" panose="02020603050405020304" pitchFamily="18" charset="0"/>
              </a:rPr>
              <a:t>) and the particular challenges and differences related to ASD.</a:t>
            </a:r>
          </a:p>
          <a:p>
            <a:pPr marL="457200" indent="-457200">
              <a:buFont typeface="+mj-lt"/>
              <a:buAutoNum type="arabicPeriod"/>
            </a:pPr>
            <a:r>
              <a:rPr lang="en-AU" sz="2000" dirty="0" smtClean="0">
                <a:latin typeface="Times New Roman" panose="02020603050405020304" pitchFamily="18" charset="0"/>
                <a:cs typeface="Times New Roman" panose="02020603050405020304" pitchFamily="18" charset="0"/>
              </a:rPr>
              <a:t>Considering </a:t>
            </a:r>
            <a:r>
              <a:rPr lang="en-AU" sz="2000" dirty="0">
                <a:latin typeface="Times New Roman" panose="02020603050405020304" pitchFamily="18" charset="0"/>
                <a:cs typeface="Times New Roman" panose="02020603050405020304" pitchFamily="18" charset="0"/>
              </a:rPr>
              <a:t>overall behaviour with the idea of using pre-emptive and </a:t>
            </a:r>
            <a:r>
              <a:rPr lang="en-AU" sz="2000" dirty="0" smtClean="0">
                <a:latin typeface="Times New Roman" panose="02020603050405020304" pitchFamily="18" charset="0"/>
                <a:cs typeface="Times New Roman" panose="02020603050405020304" pitchFamily="18" charset="0"/>
              </a:rPr>
              <a:t>preventive </a:t>
            </a:r>
            <a:r>
              <a:rPr lang="en-AU" sz="2000" dirty="0">
                <a:latin typeface="Times New Roman" panose="02020603050405020304" pitchFamily="18" charset="0"/>
                <a:cs typeface="Times New Roman" panose="02020603050405020304" pitchFamily="18" charset="0"/>
              </a:rPr>
              <a:t>approaches to change or reduce certain behaviours.</a:t>
            </a:r>
          </a:p>
          <a:p>
            <a:pPr marL="457200" indent="-457200">
              <a:buFont typeface="+mj-lt"/>
              <a:buAutoNum type="arabicPeriod"/>
            </a:pPr>
            <a:r>
              <a:rPr lang="en-AU" sz="2000" dirty="0" smtClean="0">
                <a:latin typeface="Times New Roman" panose="02020603050405020304" pitchFamily="18" charset="0"/>
                <a:cs typeface="Times New Roman" panose="02020603050405020304" pitchFamily="18" charset="0"/>
              </a:rPr>
              <a:t>Questions</a:t>
            </a:r>
            <a:endParaRPr lang="en-AU" sz="2000" dirty="0">
              <a:latin typeface="Times New Roman" panose="02020603050405020304" pitchFamily="18" charset="0"/>
              <a:cs typeface="Times New Roman" panose="02020603050405020304" pitchFamily="18" charset="0"/>
            </a:endParaRPr>
          </a:p>
        </p:txBody>
      </p:sp>
      <p:sp>
        <p:nvSpPr>
          <p:cNvPr id="5" name="Footer Placeholder 4"/>
          <p:cNvSpPr>
            <a:spLocks noGrp="1"/>
          </p:cNvSpPr>
          <p:nvPr>
            <p:ph type="ftr" sz="quarter" idx="11"/>
          </p:nvPr>
        </p:nvSpPr>
        <p:spPr/>
        <p:txBody>
          <a:bodyPr/>
          <a:lstStyle/>
          <a:p>
            <a:r>
              <a:rPr lang="en-AU" smtClean="0"/>
              <a:t>Dr. John Worthington 2016 © www.jweducation.com</a:t>
            </a:r>
            <a:endParaRPr lang="en-AU" dirty="0"/>
          </a:p>
        </p:txBody>
      </p:sp>
    </p:spTree>
    <p:extLst>
      <p:ext uri="{BB962C8B-B14F-4D97-AF65-F5344CB8AC3E}">
        <p14:creationId xmlns:p14="http://schemas.microsoft.com/office/powerpoint/2010/main" val="421603847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76200"/>
            <a:ext cx="8229600" cy="4525963"/>
          </a:xfrm>
        </p:spPr>
        <p:txBody>
          <a:bodyPr>
            <a:normAutofit/>
          </a:bodyPr>
          <a:lstStyle/>
          <a:p>
            <a:r>
              <a:rPr lang="en-AU" sz="2200" dirty="0" smtClean="0">
                <a:latin typeface="Times New Roman" panose="02020603050405020304" pitchFamily="18" charset="0"/>
                <a:cs typeface="Times New Roman" panose="02020603050405020304" pitchFamily="18" charset="0"/>
              </a:rPr>
              <a:t>The next level (Tier 2) Differentiated Instruction, where the teacher / therapist targets the needs of individual students. These small group or individual activities may be needed due to the child having such things as a lack of practice / experience or opportunity to ‘learn’ a particular task or developmental need. </a:t>
            </a:r>
          </a:p>
          <a:p>
            <a:endParaRPr lang="en-AU" sz="2200" dirty="0" smtClean="0">
              <a:latin typeface="Times New Roman" panose="02020603050405020304" pitchFamily="18" charset="0"/>
              <a:cs typeface="Times New Roman" panose="02020603050405020304" pitchFamily="18" charset="0"/>
            </a:endParaRPr>
          </a:p>
          <a:p>
            <a:r>
              <a:rPr lang="en-AU" sz="2200" dirty="0">
                <a:latin typeface="Times New Roman" panose="02020603050405020304" pitchFamily="18" charset="0"/>
                <a:cs typeface="Times New Roman" panose="02020603050405020304" pitchFamily="18" charset="0"/>
              </a:rPr>
              <a:t>The highest level of support and intervention Accommodation (</a:t>
            </a:r>
            <a:r>
              <a:rPr lang="en-AU" sz="2200" dirty="0" smtClean="0">
                <a:latin typeface="Times New Roman" panose="02020603050405020304" pitchFamily="18" charset="0"/>
                <a:cs typeface="Times New Roman" panose="02020603050405020304" pitchFamily="18" charset="0"/>
              </a:rPr>
              <a:t>Tier </a:t>
            </a:r>
            <a:r>
              <a:rPr lang="en-AU" sz="2200" dirty="0">
                <a:latin typeface="Times New Roman" panose="02020603050405020304" pitchFamily="18" charset="0"/>
                <a:cs typeface="Times New Roman" panose="02020603050405020304" pitchFamily="18" charset="0"/>
              </a:rPr>
              <a:t>3) is for those limited number of children who have more complex needs. </a:t>
            </a:r>
            <a:br>
              <a:rPr lang="en-AU" sz="2200" dirty="0">
                <a:latin typeface="Times New Roman" panose="02020603050405020304" pitchFamily="18" charset="0"/>
                <a:cs typeface="Times New Roman" panose="02020603050405020304" pitchFamily="18" charset="0"/>
              </a:rPr>
            </a:br>
            <a:endParaRPr lang="en-AU" sz="2200" dirty="0">
              <a:latin typeface="Times New Roman" panose="02020603050405020304" pitchFamily="18" charset="0"/>
              <a:cs typeface="Times New Roman" panose="02020603050405020304" pitchFamily="18" charset="0"/>
            </a:endParaRPr>
          </a:p>
          <a:p>
            <a:endParaRPr lang="en-AU" dirty="0"/>
          </a:p>
        </p:txBody>
      </p:sp>
      <p:pic>
        <p:nvPicPr>
          <p:cNvPr id="1026" name="Picture 2" descr="Model English for Papers"/>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362200" y="2925816"/>
            <a:ext cx="4419600" cy="3835444"/>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4"/>
          <p:cNvSpPr>
            <a:spLocks noChangeArrowheads="1"/>
          </p:cNvSpPr>
          <p:nvPr/>
        </p:nvSpPr>
        <p:spPr bwMode="auto">
          <a:xfrm>
            <a:off x="4172446" y="6602480"/>
            <a:ext cx="5200153" cy="215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sp>
        <p:nvSpPr>
          <p:cNvPr id="4" name="Footer Placeholder 3"/>
          <p:cNvSpPr>
            <a:spLocks noGrp="1"/>
          </p:cNvSpPr>
          <p:nvPr>
            <p:ph type="ftr" sz="quarter" idx="11"/>
          </p:nvPr>
        </p:nvSpPr>
        <p:spPr/>
        <p:txBody>
          <a:bodyPr/>
          <a:lstStyle/>
          <a:p>
            <a:r>
              <a:rPr lang="en-AU" smtClean="0"/>
              <a:t>Dr. John Worthington 2016 © www.jweducation.com</a:t>
            </a:r>
            <a:endParaRPr lang="en-AU" dirty="0"/>
          </a:p>
        </p:txBody>
      </p:sp>
    </p:spTree>
    <p:extLst>
      <p:ext uri="{BB962C8B-B14F-4D97-AF65-F5344CB8AC3E}">
        <p14:creationId xmlns:p14="http://schemas.microsoft.com/office/powerpoint/2010/main" val="248405731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normAutofit fontScale="90000"/>
          </a:bodyPr>
          <a:lstStyle/>
          <a:p>
            <a:r>
              <a:rPr lang="en-AU" sz="3600" b="1" dirty="0" smtClean="0">
                <a:latin typeface="Times New Roman" panose="02020603050405020304" pitchFamily="18" charset="0"/>
                <a:cs typeface="Times New Roman" panose="02020603050405020304" pitchFamily="18" charset="0"/>
              </a:rPr>
              <a:t>Behaviour </a:t>
            </a:r>
            <a:r>
              <a:rPr lang="en-AU" sz="3600" b="1" dirty="0">
                <a:latin typeface="Times New Roman" panose="02020603050405020304" pitchFamily="18" charset="0"/>
                <a:cs typeface="Times New Roman" panose="02020603050405020304" pitchFamily="18" charset="0"/>
              </a:rPr>
              <a:t>M</a:t>
            </a:r>
            <a:r>
              <a:rPr lang="en-AU" sz="3600" b="1" dirty="0" smtClean="0">
                <a:latin typeface="Times New Roman" panose="02020603050405020304" pitchFamily="18" charset="0"/>
                <a:cs typeface="Times New Roman" panose="02020603050405020304" pitchFamily="18" charset="0"/>
              </a:rPr>
              <a:t>anagement </a:t>
            </a:r>
            <a:r>
              <a:rPr lang="en-AU" sz="3600" b="1" dirty="0">
                <a:latin typeface="Times New Roman" panose="02020603050405020304" pitchFamily="18" charset="0"/>
                <a:cs typeface="Times New Roman" panose="02020603050405020304" pitchFamily="18" charset="0"/>
              </a:rPr>
              <a:t>and the </a:t>
            </a:r>
            <a:r>
              <a:rPr lang="en-AU" sz="3600" b="1" dirty="0" smtClean="0">
                <a:latin typeface="Times New Roman" panose="02020603050405020304" pitchFamily="18" charset="0"/>
                <a:cs typeface="Times New Roman" panose="02020603050405020304" pitchFamily="18" charset="0"/>
              </a:rPr>
              <a:t>Particular </a:t>
            </a:r>
            <a:r>
              <a:rPr lang="en-AU" sz="3600" b="1" dirty="0">
                <a:latin typeface="Times New Roman" panose="02020603050405020304" pitchFamily="18" charset="0"/>
                <a:cs typeface="Times New Roman" panose="02020603050405020304" pitchFamily="18" charset="0"/>
              </a:rPr>
              <a:t>C</a:t>
            </a:r>
            <a:r>
              <a:rPr lang="en-AU" sz="3600" b="1" dirty="0" smtClean="0">
                <a:latin typeface="Times New Roman" panose="02020603050405020304" pitchFamily="18" charset="0"/>
                <a:cs typeface="Times New Roman" panose="02020603050405020304" pitchFamily="18" charset="0"/>
              </a:rPr>
              <a:t>hallenges for Children on the Spectrum</a:t>
            </a:r>
            <a:endParaRPr lang="en-AU" dirty="0"/>
          </a:p>
        </p:txBody>
      </p:sp>
      <p:sp>
        <p:nvSpPr>
          <p:cNvPr id="3" name="Content Placeholder 2"/>
          <p:cNvSpPr>
            <a:spLocks noGrp="1"/>
          </p:cNvSpPr>
          <p:nvPr>
            <p:ph idx="1"/>
          </p:nvPr>
        </p:nvSpPr>
        <p:spPr>
          <a:xfrm>
            <a:off x="381000" y="1676400"/>
            <a:ext cx="8229600" cy="4525963"/>
          </a:xfrm>
        </p:spPr>
        <p:txBody>
          <a:bodyPr/>
          <a:lstStyle/>
          <a:p>
            <a:r>
              <a:rPr lang="en-AU" sz="2200" dirty="0" smtClean="0">
                <a:latin typeface="Times New Roman" panose="02020603050405020304" pitchFamily="18" charset="0"/>
                <a:cs typeface="Times New Roman" panose="02020603050405020304" pitchFamily="18" charset="0"/>
              </a:rPr>
              <a:t>The well-known </a:t>
            </a:r>
            <a:r>
              <a:rPr lang="en-AU" sz="2200" dirty="0">
                <a:latin typeface="Times New Roman" panose="02020603050405020304" pitchFamily="18" charset="0"/>
                <a:cs typeface="Times New Roman" panose="02020603050405020304" pitchFamily="18" charset="0"/>
              </a:rPr>
              <a:t>Antecedent-Behaviour-Consequence or ABC is appropriate to conceptualize </a:t>
            </a:r>
            <a:r>
              <a:rPr lang="en-AU" sz="2200" dirty="0" smtClean="0">
                <a:latin typeface="Times New Roman" panose="02020603050405020304" pitchFamily="18" charset="0"/>
                <a:cs typeface="Times New Roman" panose="02020603050405020304" pitchFamily="18" charset="0"/>
              </a:rPr>
              <a:t>management.</a:t>
            </a:r>
          </a:p>
          <a:p>
            <a:endParaRPr lang="en-AU" sz="2200" dirty="0" smtClean="0">
              <a:latin typeface="Times New Roman" panose="02020603050405020304" pitchFamily="18" charset="0"/>
              <a:cs typeface="Times New Roman" panose="02020603050405020304" pitchFamily="18" charset="0"/>
            </a:endParaRPr>
          </a:p>
          <a:p>
            <a:r>
              <a:rPr lang="en-AU" sz="2200" dirty="0" smtClean="0">
                <a:latin typeface="Times New Roman" panose="02020603050405020304" pitchFamily="18" charset="0"/>
                <a:cs typeface="Times New Roman" panose="02020603050405020304" pitchFamily="18" charset="0"/>
              </a:rPr>
              <a:t>This is the basis of functional behaviour analysis</a:t>
            </a:r>
            <a:endParaRPr lang="en-AU" sz="2200" dirty="0">
              <a:latin typeface="Times New Roman" panose="02020603050405020304" pitchFamily="18" charset="0"/>
              <a:cs typeface="Times New Roman" panose="02020603050405020304" pitchFamily="18" charset="0"/>
            </a:endParaRPr>
          </a:p>
          <a:p>
            <a:endParaRPr lang="en-AU" sz="2200" dirty="0" smtClean="0">
              <a:latin typeface="Times New Roman" panose="02020603050405020304" pitchFamily="18" charset="0"/>
              <a:cs typeface="Times New Roman" panose="02020603050405020304" pitchFamily="18" charset="0"/>
            </a:endParaRPr>
          </a:p>
          <a:p>
            <a:r>
              <a:rPr lang="en-AU" sz="2200" dirty="0" smtClean="0">
                <a:latin typeface="Times New Roman" panose="02020603050405020304" pitchFamily="18" charset="0"/>
                <a:cs typeface="Times New Roman" panose="02020603050405020304" pitchFamily="18" charset="0"/>
              </a:rPr>
              <a:t>However </a:t>
            </a:r>
            <a:r>
              <a:rPr lang="en-AU" sz="2200" dirty="0">
                <a:latin typeface="Times New Roman" panose="02020603050405020304" pitchFamily="18" charset="0"/>
                <a:cs typeface="Times New Roman" panose="02020603050405020304" pitchFamily="18" charset="0"/>
              </a:rPr>
              <a:t>a longer term approach needs to be taken and each of the three parts needs to be considered in light of the additional things drive an ASD child. </a:t>
            </a:r>
          </a:p>
          <a:p>
            <a:endParaRPr lang="en-AU" dirty="0"/>
          </a:p>
        </p:txBody>
      </p:sp>
      <p:sp>
        <p:nvSpPr>
          <p:cNvPr id="5" name="Footer Placeholder 4"/>
          <p:cNvSpPr>
            <a:spLocks noGrp="1"/>
          </p:cNvSpPr>
          <p:nvPr>
            <p:ph type="ftr" sz="quarter" idx="11"/>
          </p:nvPr>
        </p:nvSpPr>
        <p:spPr/>
        <p:txBody>
          <a:bodyPr/>
          <a:lstStyle/>
          <a:p>
            <a:r>
              <a:rPr lang="en-AU" smtClean="0"/>
              <a:t>Dr. John Worthington 2016 © www.jweducation.com</a:t>
            </a:r>
            <a:endParaRPr lang="en-AU" dirty="0"/>
          </a:p>
        </p:txBody>
      </p:sp>
    </p:spTree>
    <p:extLst>
      <p:ext uri="{BB962C8B-B14F-4D97-AF65-F5344CB8AC3E}">
        <p14:creationId xmlns:p14="http://schemas.microsoft.com/office/powerpoint/2010/main" val="196611306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sz="3200" b="1" dirty="0" smtClean="0">
                <a:latin typeface="Times New Roman" panose="02020603050405020304" pitchFamily="18" charset="0"/>
                <a:cs typeface="Times New Roman" panose="02020603050405020304" pitchFamily="18" charset="0"/>
              </a:rPr>
              <a:t>Over time …</a:t>
            </a:r>
            <a:endParaRPr lang="en-AU" sz="32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r>
              <a:rPr lang="en-AU" sz="2400" dirty="0">
                <a:latin typeface="Times New Roman" panose="02020603050405020304" pitchFamily="18" charset="0"/>
                <a:cs typeface="Times New Roman" panose="02020603050405020304" pitchFamily="18" charset="0"/>
              </a:rPr>
              <a:t>These ‘differences’ </a:t>
            </a:r>
            <a:r>
              <a:rPr lang="en-AU" sz="2400" dirty="0" smtClean="0">
                <a:latin typeface="Times New Roman" panose="02020603050405020304" pitchFamily="18" charset="0"/>
                <a:cs typeface="Times New Roman" panose="02020603050405020304" pitchFamily="18" charset="0"/>
              </a:rPr>
              <a:t>can </a:t>
            </a:r>
            <a:r>
              <a:rPr lang="en-AU" sz="2400" dirty="0">
                <a:latin typeface="Times New Roman" panose="02020603050405020304" pitchFamily="18" charset="0"/>
                <a:cs typeface="Times New Roman" panose="02020603050405020304" pitchFamily="18" charset="0"/>
              </a:rPr>
              <a:t>be linked to the features which have led to the diagnosis in the first place. </a:t>
            </a:r>
          </a:p>
          <a:p>
            <a:r>
              <a:rPr lang="en-AU" sz="2400" dirty="0">
                <a:latin typeface="Times New Roman" panose="02020603050405020304" pitchFamily="18" charset="0"/>
                <a:cs typeface="Times New Roman" panose="02020603050405020304" pitchFamily="18" charset="0"/>
              </a:rPr>
              <a:t>Restricted interests and difficulties </a:t>
            </a:r>
            <a:r>
              <a:rPr lang="en-AU" sz="2400" dirty="0" smtClean="0">
                <a:latin typeface="Times New Roman" panose="02020603050405020304" pitchFamily="18" charset="0"/>
                <a:cs typeface="Times New Roman" panose="02020603050405020304" pitchFamily="18" charset="0"/>
              </a:rPr>
              <a:t>will </a:t>
            </a:r>
            <a:r>
              <a:rPr lang="en-AU" sz="2400" dirty="0">
                <a:latin typeface="Times New Roman" panose="02020603050405020304" pitchFamily="18" charset="0"/>
                <a:cs typeface="Times New Roman" panose="02020603050405020304" pitchFamily="18" charset="0"/>
              </a:rPr>
              <a:t>change</a:t>
            </a:r>
          </a:p>
          <a:p>
            <a:r>
              <a:rPr lang="en-AU" sz="2400" dirty="0">
                <a:latin typeface="Times New Roman" panose="02020603050405020304" pitchFamily="18" charset="0"/>
                <a:cs typeface="Times New Roman" panose="02020603050405020304" pitchFamily="18" charset="0"/>
              </a:rPr>
              <a:t>Social </a:t>
            </a:r>
            <a:r>
              <a:rPr lang="en-AU" sz="2400" dirty="0" smtClean="0">
                <a:latin typeface="Times New Roman" panose="02020603050405020304" pitchFamily="18" charset="0"/>
                <a:cs typeface="Times New Roman" panose="02020603050405020304" pitchFamily="18" charset="0"/>
              </a:rPr>
              <a:t>communication typically improves</a:t>
            </a:r>
            <a:endParaRPr lang="en-AU" sz="2400" dirty="0">
              <a:latin typeface="Times New Roman" panose="02020603050405020304" pitchFamily="18" charset="0"/>
              <a:cs typeface="Times New Roman" panose="02020603050405020304" pitchFamily="18" charset="0"/>
            </a:endParaRPr>
          </a:p>
          <a:p>
            <a:r>
              <a:rPr lang="en-AU" sz="2400" dirty="0">
                <a:latin typeface="Times New Roman" panose="02020603050405020304" pitchFamily="18" charset="0"/>
                <a:cs typeface="Times New Roman" panose="02020603050405020304" pitchFamily="18" charset="0"/>
              </a:rPr>
              <a:t>Social interaction and </a:t>
            </a:r>
            <a:r>
              <a:rPr lang="en-AU" sz="2400" dirty="0" smtClean="0">
                <a:latin typeface="Times New Roman" panose="02020603050405020304" pitchFamily="18" charset="0"/>
                <a:cs typeface="Times New Roman" panose="02020603050405020304" pitchFamily="18" charset="0"/>
              </a:rPr>
              <a:t>reciprocity often improves when individuals learn the ‘rules’</a:t>
            </a:r>
            <a:endParaRPr lang="en-AU" sz="2400" dirty="0">
              <a:latin typeface="Times New Roman" panose="02020603050405020304" pitchFamily="18" charset="0"/>
              <a:cs typeface="Times New Roman" panose="02020603050405020304" pitchFamily="18" charset="0"/>
            </a:endParaRPr>
          </a:p>
          <a:p>
            <a:r>
              <a:rPr lang="en-AU" sz="2400" dirty="0">
                <a:latin typeface="Times New Roman" panose="02020603050405020304" pitchFamily="18" charset="0"/>
                <a:cs typeface="Times New Roman" panose="02020603050405020304" pitchFamily="18" charset="0"/>
              </a:rPr>
              <a:t>Establishing and maintaining relationships</a:t>
            </a:r>
          </a:p>
          <a:p>
            <a:r>
              <a:rPr lang="en-AU" sz="2400" dirty="0">
                <a:latin typeface="Times New Roman" panose="02020603050405020304" pitchFamily="18" charset="0"/>
                <a:cs typeface="Times New Roman" panose="02020603050405020304" pitchFamily="18" charset="0"/>
              </a:rPr>
              <a:t>Repetitive </a:t>
            </a:r>
            <a:r>
              <a:rPr lang="en-AU" sz="2400" dirty="0" smtClean="0">
                <a:latin typeface="Times New Roman" panose="02020603050405020304" pitchFamily="18" charset="0"/>
                <a:cs typeface="Times New Roman" panose="02020603050405020304" pitchFamily="18" charset="0"/>
              </a:rPr>
              <a:t>behaviours tend to get worse with anxiety</a:t>
            </a:r>
            <a:endParaRPr lang="en-AU" sz="2400" dirty="0">
              <a:latin typeface="Times New Roman" panose="02020603050405020304" pitchFamily="18" charset="0"/>
              <a:cs typeface="Times New Roman" panose="02020603050405020304" pitchFamily="18" charset="0"/>
            </a:endParaRPr>
          </a:p>
          <a:p>
            <a:r>
              <a:rPr lang="en-AU" sz="2400" dirty="0">
                <a:latin typeface="Times New Roman" panose="02020603050405020304" pitchFamily="18" charset="0"/>
                <a:cs typeface="Times New Roman" panose="02020603050405020304" pitchFamily="18" charset="0"/>
              </a:rPr>
              <a:t>Sensory </a:t>
            </a:r>
            <a:r>
              <a:rPr lang="en-AU" sz="2400" dirty="0" smtClean="0">
                <a:latin typeface="Times New Roman" panose="02020603050405020304" pitchFamily="18" charset="0"/>
                <a:cs typeface="Times New Roman" panose="02020603050405020304" pitchFamily="18" charset="0"/>
              </a:rPr>
              <a:t>sensitivities may improve but rarely ever go away</a:t>
            </a:r>
            <a:endParaRPr lang="en-AU" sz="2400" dirty="0">
              <a:latin typeface="Times New Roman" panose="02020603050405020304" pitchFamily="18" charset="0"/>
              <a:cs typeface="Times New Roman" panose="02020603050405020304" pitchFamily="18" charset="0"/>
            </a:endParaRPr>
          </a:p>
          <a:p>
            <a:endParaRPr lang="en-AU" dirty="0"/>
          </a:p>
        </p:txBody>
      </p:sp>
      <p:sp>
        <p:nvSpPr>
          <p:cNvPr id="5" name="Footer Placeholder 4"/>
          <p:cNvSpPr>
            <a:spLocks noGrp="1"/>
          </p:cNvSpPr>
          <p:nvPr>
            <p:ph type="ftr" sz="quarter" idx="11"/>
          </p:nvPr>
        </p:nvSpPr>
        <p:spPr/>
        <p:txBody>
          <a:bodyPr/>
          <a:lstStyle/>
          <a:p>
            <a:r>
              <a:rPr lang="en-AU" smtClean="0"/>
              <a:t>Dr. John Worthington 2016 © www.jweducation.com</a:t>
            </a:r>
            <a:endParaRPr lang="en-AU" dirty="0"/>
          </a:p>
        </p:txBody>
      </p:sp>
    </p:spTree>
    <p:extLst>
      <p:ext uri="{BB962C8B-B14F-4D97-AF65-F5344CB8AC3E}">
        <p14:creationId xmlns:p14="http://schemas.microsoft.com/office/powerpoint/2010/main" val="281836847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a:bodyPr>
          <a:lstStyle/>
          <a:p>
            <a:r>
              <a:rPr lang="en-AU" sz="3200" b="1" dirty="0" smtClean="0">
                <a:latin typeface="Times New Roman" panose="02020603050405020304" pitchFamily="18" charset="0"/>
                <a:cs typeface="Times New Roman" panose="02020603050405020304" pitchFamily="18" charset="0"/>
              </a:rPr>
              <a:t>Antecedents (Before) </a:t>
            </a:r>
            <a:endParaRPr lang="en-AU" sz="32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533400" y="990600"/>
            <a:ext cx="8229600" cy="5486400"/>
          </a:xfrm>
        </p:spPr>
        <p:txBody>
          <a:bodyPr>
            <a:normAutofit fontScale="77500" lnSpcReduction="20000"/>
          </a:bodyPr>
          <a:lstStyle/>
          <a:p>
            <a:pPr>
              <a:lnSpc>
                <a:spcPct val="120000"/>
              </a:lnSpc>
            </a:pPr>
            <a:r>
              <a:rPr lang="en-AU" sz="2800" dirty="0">
                <a:latin typeface="Times New Roman" panose="02020603050405020304" pitchFamily="18" charset="0"/>
                <a:cs typeface="Times New Roman" panose="02020603050405020304" pitchFamily="18" charset="0"/>
              </a:rPr>
              <a:t>In behaviour management it is always necessary to consider what might be termed the ‘basics’ such as; is the child well (ear infections, headaches), have they had adequate appropriate sleep (how long since they woke up), have they eaten, are they physically tired, have they had any ‘screen time’, are there any disruptions in the home situation (parents relationship). </a:t>
            </a:r>
            <a:endParaRPr lang="en-AU" sz="2800" dirty="0" smtClean="0">
              <a:latin typeface="Times New Roman" panose="02020603050405020304" pitchFamily="18" charset="0"/>
              <a:cs typeface="Times New Roman" panose="02020603050405020304" pitchFamily="18" charset="0"/>
            </a:endParaRPr>
          </a:p>
          <a:p>
            <a:pPr>
              <a:lnSpc>
                <a:spcPct val="120000"/>
              </a:lnSpc>
            </a:pPr>
            <a:endParaRPr lang="en-AU" sz="2800" dirty="0">
              <a:latin typeface="Times New Roman" panose="02020603050405020304" pitchFamily="18" charset="0"/>
              <a:cs typeface="Times New Roman" panose="02020603050405020304" pitchFamily="18" charset="0"/>
            </a:endParaRPr>
          </a:p>
          <a:p>
            <a:pPr>
              <a:lnSpc>
                <a:spcPct val="120000"/>
              </a:lnSpc>
            </a:pPr>
            <a:r>
              <a:rPr lang="en-AU" sz="2800" dirty="0" smtClean="0">
                <a:latin typeface="Times New Roman" panose="02020603050405020304" pitchFamily="18" charset="0"/>
                <a:cs typeface="Times New Roman" panose="02020603050405020304" pitchFamily="18" charset="0"/>
              </a:rPr>
              <a:t>There could </a:t>
            </a:r>
            <a:r>
              <a:rPr lang="en-AU" sz="2800" dirty="0">
                <a:latin typeface="Times New Roman" panose="02020603050405020304" pitchFamily="18" charset="0"/>
                <a:cs typeface="Times New Roman" panose="02020603050405020304" pitchFamily="18" charset="0"/>
              </a:rPr>
              <a:t>be issues which could be linked to the child’s ASD </a:t>
            </a:r>
            <a:r>
              <a:rPr lang="en-AU" sz="2800" dirty="0" smtClean="0">
                <a:latin typeface="Times New Roman" panose="02020603050405020304" pitchFamily="18" charset="0"/>
                <a:cs typeface="Times New Roman" panose="02020603050405020304" pitchFamily="18" charset="0"/>
              </a:rPr>
              <a:t>style/temperament. </a:t>
            </a:r>
            <a:r>
              <a:rPr lang="en-AU" sz="2800" dirty="0">
                <a:latin typeface="Times New Roman" panose="02020603050405020304" pitchFamily="18" charset="0"/>
                <a:cs typeface="Times New Roman" panose="02020603050405020304" pitchFamily="18" charset="0"/>
              </a:rPr>
              <a:t>For example has there been any change to the routine of the day (home, school or elsewhere), has there been a difference in such things as; new people or people in different places, time or timing of particular activities, lighting, seating, temperature, breezes, issues with clothing. </a:t>
            </a:r>
            <a:r>
              <a:rPr lang="en-AU" sz="2800" dirty="0" smtClean="0">
                <a:effectLst/>
                <a:latin typeface="Times New Roman" panose="02020603050405020304" pitchFamily="18" charset="0"/>
                <a:ea typeface="Times New Roman"/>
                <a:cs typeface="Times New Roman" panose="02020603050405020304" pitchFamily="18" charset="0"/>
              </a:rPr>
              <a:t>Has the child been in a different social situation (new children or adults to deal with) or experienced bullying. </a:t>
            </a:r>
            <a:endParaRPr lang="en-AU" sz="2800" dirty="0">
              <a:latin typeface="Times New Roman" panose="02020603050405020304" pitchFamily="18" charset="0"/>
              <a:ea typeface="Calibri"/>
              <a:cs typeface="Times New Roman" panose="02020603050405020304" pitchFamily="18" charset="0"/>
            </a:endParaRPr>
          </a:p>
          <a:p>
            <a:endParaRPr lang="en-AU" dirty="0">
              <a:latin typeface="Times New Roman" panose="02020603050405020304" pitchFamily="18" charset="0"/>
              <a:cs typeface="Times New Roman" panose="02020603050405020304" pitchFamily="18" charset="0"/>
            </a:endParaRPr>
          </a:p>
        </p:txBody>
      </p:sp>
      <p:sp>
        <p:nvSpPr>
          <p:cNvPr id="5" name="Footer Placeholder 4"/>
          <p:cNvSpPr>
            <a:spLocks noGrp="1"/>
          </p:cNvSpPr>
          <p:nvPr>
            <p:ph type="ftr" sz="quarter" idx="11"/>
          </p:nvPr>
        </p:nvSpPr>
        <p:spPr/>
        <p:txBody>
          <a:bodyPr/>
          <a:lstStyle/>
          <a:p>
            <a:r>
              <a:rPr lang="en-AU" smtClean="0"/>
              <a:t>Dr. John Worthington 2016 © www.jweducation.com</a:t>
            </a:r>
            <a:endParaRPr lang="en-AU" dirty="0"/>
          </a:p>
        </p:txBody>
      </p:sp>
    </p:spTree>
    <p:extLst>
      <p:ext uri="{BB962C8B-B14F-4D97-AF65-F5344CB8AC3E}">
        <p14:creationId xmlns:p14="http://schemas.microsoft.com/office/powerpoint/2010/main" val="199369556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sz="3200" b="1" dirty="0">
                <a:latin typeface="Times New Roman" panose="02020603050405020304" pitchFamily="18" charset="0"/>
                <a:cs typeface="Times New Roman" panose="02020603050405020304" pitchFamily="18" charset="0"/>
              </a:rPr>
              <a:t>Behaviour </a:t>
            </a:r>
            <a:r>
              <a:rPr lang="en-AU" sz="3200" b="1" dirty="0" smtClean="0">
                <a:latin typeface="Times New Roman" panose="02020603050405020304" pitchFamily="18" charset="0"/>
                <a:cs typeface="Times New Roman" panose="02020603050405020304" pitchFamily="18" charset="0"/>
              </a:rPr>
              <a:t>(During)</a:t>
            </a:r>
            <a:endParaRPr lang="en-AU" sz="32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533400" y="1295400"/>
            <a:ext cx="8229600" cy="4876800"/>
          </a:xfrm>
        </p:spPr>
        <p:txBody>
          <a:bodyPr>
            <a:noAutofit/>
          </a:bodyPr>
          <a:lstStyle/>
          <a:p>
            <a:r>
              <a:rPr lang="en-AU" sz="2200" dirty="0">
                <a:latin typeface="Times New Roman" panose="02020603050405020304" pitchFamily="18" charset="0"/>
                <a:cs typeface="Times New Roman" panose="02020603050405020304" pitchFamily="18" charset="0"/>
              </a:rPr>
              <a:t>ASD children can do some things differently, when feeling anxious (e.g. about an unexpected change) they may want to ‘hide’ under a desk and refuse to come out. They may become disproportionally </a:t>
            </a:r>
            <a:r>
              <a:rPr lang="en-AU" sz="2200" dirty="0" smtClean="0">
                <a:latin typeface="Times New Roman" panose="02020603050405020304" pitchFamily="18" charset="0"/>
                <a:cs typeface="Times New Roman" panose="02020603050405020304" pitchFamily="18" charset="0"/>
              </a:rPr>
              <a:t>distressed </a:t>
            </a:r>
            <a:r>
              <a:rPr lang="en-AU" sz="2200" dirty="0">
                <a:latin typeface="Times New Roman" panose="02020603050405020304" pitchFamily="18" charset="0"/>
                <a:cs typeface="Times New Roman" panose="02020603050405020304" pitchFamily="18" charset="0"/>
              </a:rPr>
              <a:t>by an apparently small issue. When considering the observed (or reported) behaviour it is necessary </a:t>
            </a:r>
            <a:r>
              <a:rPr lang="en-AU" sz="2200" dirty="0" smtClean="0">
                <a:latin typeface="Times New Roman" panose="02020603050405020304" pitchFamily="18" charset="0"/>
                <a:cs typeface="Times New Roman" panose="02020603050405020304" pitchFamily="18" charset="0"/>
              </a:rPr>
              <a:t>to </a:t>
            </a:r>
            <a:r>
              <a:rPr lang="en-AU" sz="2200" dirty="0">
                <a:latin typeface="Times New Roman" panose="02020603050405020304" pitchFamily="18" charset="0"/>
                <a:cs typeface="Times New Roman" panose="02020603050405020304" pitchFamily="18" charset="0"/>
              </a:rPr>
              <a:t>consider the link </a:t>
            </a:r>
            <a:r>
              <a:rPr lang="en-AU" sz="2200" dirty="0" smtClean="0">
                <a:latin typeface="Times New Roman" panose="02020603050405020304" pitchFamily="18" charset="0"/>
                <a:cs typeface="Times New Roman" panose="02020603050405020304" pitchFamily="18" charset="0"/>
              </a:rPr>
              <a:t>to antecedents</a:t>
            </a:r>
            <a:r>
              <a:rPr lang="en-AU" sz="2200" dirty="0">
                <a:latin typeface="Times New Roman" panose="02020603050405020304" pitchFamily="18" charset="0"/>
                <a:cs typeface="Times New Roman" panose="02020603050405020304" pitchFamily="18" charset="0"/>
              </a:rPr>
              <a:t>. This is because an ‘outburst’ of apparently oppositional behaviour may in fact be the result of something that is very significant to the child but not obvious to the observer. </a:t>
            </a:r>
            <a:endParaRPr lang="en-AU" sz="2200" dirty="0" smtClean="0">
              <a:latin typeface="Times New Roman" panose="02020603050405020304" pitchFamily="18" charset="0"/>
              <a:cs typeface="Times New Roman" panose="02020603050405020304" pitchFamily="18" charset="0"/>
            </a:endParaRPr>
          </a:p>
          <a:p>
            <a:endParaRPr lang="en-AU" sz="2200" dirty="0">
              <a:latin typeface="Times New Roman" panose="02020603050405020304" pitchFamily="18" charset="0"/>
              <a:cs typeface="Times New Roman" panose="02020603050405020304" pitchFamily="18" charset="0"/>
            </a:endParaRPr>
          </a:p>
          <a:p>
            <a:r>
              <a:rPr lang="en-AU" sz="2200" dirty="0">
                <a:latin typeface="Times New Roman" panose="02020603050405020304" pitchFamily="18" charset="0"/>
                <a:cs typeface="Times New Roman" panose="02020603050405020304" pitchFamily="18" charset="0"/>
              </a:rPr>
              <a:t>If the child’s behaviours are being formally evaluated it is important to not only describe the behaviour but the overall environment (physical, temporal, social, communication) and emotional) in which that behaviour occurred. </a:t>
            </a:r>
          </a:p>
          <a:p>
            <a:endParaRPr lang="en-AU" sz="2200" dirty="0">
              <a:latin typeface="Times New Roman" panose="02020603050405020304" pitchFamily="18" charset="0"/>
              <a:cs typeface="Times New Roman" panose="02020603050405020304" pitchFamily="18" charset="0"/>
            </a:endParaRPr>
          </a:p>
        </p:txBody>
      </p:sp>
      <p:sp>
        <p:nvSpPr>
          <p:cNvPr id="5" name="Footer Placeholder 4"/>
          <p:cNvSpPr>
            <a:spLocks noGrp="1"/>
          </p:cNvSpPr>
          <p:nvPr>
            <p:ph type="ftr" sz="quarter" idx="11"/>
          </p:nvPr>
        </p:nvSpPr>
        <p:spPr/>
        <p:txBody>
          <a:bodyPr/>
          <a:lstStyle/>
          <a:p>
            <a:r>
              <a:rPr lang="en-AU" smtClean="0"/>
              <a:t>Dr. John Worthington 2016 © www.jweducation.com</a:t>
            </a:r>
            <a:endParaRPr lang="en-AU" dirty="0"/>
          </a:p>
        </p:txBody>
      </p:sp>
    </p:spTree>
    <p:extLst>
      <p:ext uri="{BB962C8B-B14F-4D97-AF65-F5344CB8AC3E}">
        <p14:creationId xmlns:p14="http://schemas.microsoft.com/office/powerpoint/2010/main" val="230940879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04800"/>
            <a:ext cx="8229600" cy="762000"/>
          </a:xfrm>
        </p:spPr>
        <p:txBody>
          <a:bodyPr>
            <a:normAutofit fontScale="90000"/>
          </a:bodyPr>
          <a:lstStyle/>
          <a:p>
            <a:r>
              <a:rPr lang="en-AU" sz="3600" b="1" dirty="0">
                <a:latin typeface="Times New Roman" panose="02020603050405020304" pitchFamily="18" charset="0"/>
                <a:cs typeface="Times New Roman" panose="02020603050405020304" pitchFamily="18" charset="0"/>
              </a:rPr>
              <a:t>Consequence </a:t>
            </a:r>
            <a:r>
              <a:rPr lang="en-AU" sz="3600" b="1" dirty="0" smtClean="0">
                <a:latin typeface="Times New Roman" panose="02020603050405020304" pitchFamily="18" charset="0"/>
                <a:cs typeface="Times New Roman" panose="02020603050405020304" pitchFamily="18" charset="0"/>
              </a:rPr>
              <a:t>(After)</a:t>
            </a:r>
            <a:r>
              <a:rPr lang="en-AU" dirty="0"/>
              <a:t/>
            </a:r>
            <a:br>
              <a:rPr lang="en-AU" dirty="0"/>
            </a:br>
            <a:endParaRPr lang="en-AU" dirty="0"/>
          </a:p>
        </p:txBody>
      </p:sp>
      <p:sp>
        <p:nvSpPr>
          <p:cNvPr id="3" name="Content Placeholder 2"/>
          <p:cNvSpPr>
            <a:spLocks noGrp="1"/>
          </p:cNvSpPr>
          <p:nvPr>
            <p:ph idx="1"/>
          </p:nvPr>
        </p:nvSpPr>
        <p:spPr>
          <a:xfrm>
            <a:off x="533400" y="1066800"/>
            <a:ext cx="8229600" cy="4525963"/>
          </a:xfrm>
        </p:spPr>
        <p:txBody>
          <a:bodyPr>
            <a:normAutofit/>
          </a:bodyPr>
          <a:lstStyle/>
          <a:p>
            <a:r>
              <a:rPr lang="en-AU" sz="2400" dirty="0">
                <a:latin typeface="Times New Roman" panose="02020603050405020304" pitchFamily="18" charset="0"/>
                <a:cs typeface="Times New Roman" panose="02020603050405020304" pitchFamily="18" charset="0"/>
              </a:rPr>
              <a:t>Knowing what went on after the behaviour for the child and others can provide vital clues to inform intervention and prevention. In particular what transpired up until the child returned to their </a:t>
            </a:r>
            <a:r>
              <a:rPr lang="en-AU" sz="2400" dirty="0" smtClean="0">
                <a:latin typeface="Times New Roman" panose="02020603050405020304" pitchFamily="18" charset="0"/>
                <a:cs typeface="Times New Roman" panose="02020603050405020304" pitchFamily="18" charset="0"/>
              </a:rPr>
              <a:t>typical / calm behaviours</a:t>
            </a:r>
            <a:r>
              <a:rPr lang="en-AU" sz="2400" dirty="0">
                <a:latin typeface="Times New Roman" panose="02020603050405020304" pitchFamily="18" charset="0"/>
                <a:cs typeface="Times New Roman" panose="02020603050405020304" pitchFamily="18" charset="0"/>
              </a:rPr>
              <a:t>. </a:t>
            </a:r>
            <a:endParaRPr lang="en-AU" sz="2400" dirty="0" smtClean="0">
              <a:latin typeface="Times New Roman" panose="02020603050405020304" pitchFamily="18" charset="0"/>
              <a:cs typeface="Times New Roman" panose="02020603050405020304" pitchFamily="18" charset="0"/>
            </a:endParaRPr>
          </a:p>
          <a:p>
            <a:endParaRPr lang="en-AU" sz="2400" dirty="0">
              <a:latin typeface="Times New Roman" panose="02020603050405020304" pitchFamily="18" charset="0"/>
              <a:cs typeface="Times New Roman" panose="02020603050405020304" pitchFamily="18" charset="0"/>
            </a:endParaRPr>
          </a:p>
          <a:p>
            <a:r>
              <a:rPr lang="en-AU" sz="2400" dirty="0" smtClean="0">
                <a:latin typeface="Times New Roman" panose="02020603050405020304" pitchFamily="18" charset="0"/>
                <a:cs typeface="Times New Roman" panose="02020603050405020304" pitchFamily="18" charset="0"/>
              </a:rPr>
              <a:t>What, </a:t>
            </a:r>
            <a:r>
              <a:rPr lang="en-AU" sz="2400" dirty="0">
                <a:latin typeface="Times New Roman" panose="02020603050405020304" pitchFamily="18" charset="0"/>
                <a:cs typeface="Times New Roman" panose="02020603050405020304" pitchFamily="18" charset="0"/>
              </a:rPr>
              <a:t>if anything was done to or for the </a:t>
            </a:r>
            <a:r>
              <a:rPr lang="en-AU" sz="2400" dirty="0" smtClean="0">
                <a:latin typeface="Times New Roman" panose="02020603050405020304" pitchFamily="18" charset="0"/>
                <a:cs typeface="Times New Roman" panose="02020603050405020304" pitchFamily="18" charset="0"/>
              </a:rPr>
              <a:t>child, </a:t>
            </a:r>
            <a:r>
              <a:rPr lang="en-AU" sz="2400" dirty="0">
                <a:latin typeface="Times New Roman" panose="02020603050405020304" pitchFamily="18" charset="0"/>
                <a:cs typeface="Times New Roman" panose="02020603050405020304" pitchFamily="18" charset="0"/>
              </a:rPr>
              <a:t>and did the child initiate or try to initiate a ‘exit’ from the behaviour. </a:t>
            </a:r>
            <a:endParaRPr lang="en-AU" sz="2400" dirty="0" smtClean="0">
              <a:latin typeface="Times New Roman" panose="02020603050405020304" pitchFamily="18" charset="0"/>
              <a:cs typeface="Times New Roman" panose="02020603050405020304" pitchFamily="18" charset="0"/>
            </a:endParaRPr>
          </a:p>
          <a:p>
            <a:endParaRPr lang="en-AU" sz="2400" dirty="0">
              <a:latin typeface="Times New Roman" panose="02020603050405020304" pitchFamily="18" charset="0"/>
              <a:cs typeface="Times New Roman" panose="02020603050405020304" pitchFamily="18" charset="0"/>
            </a:endParaRPr>
          </a:p>
          <a:p>
            <a:r>
              <a:rPr lang="en-AU" sz="2400" dirty="0" smtClean="0">
                <a:latin typeface="Times New Roman" panose="02020603050405020304" pitchFamily="18" charset="0"/>
                <a:cs typeface="Times New Roman" panose="02020603050405020304" pitchFamily="18" charset="0"/>
              </a:rPr>
              <a:t>Is </a:t>
            </a:r>
            <a:r>
              <a:rPr lang="en-AU" sz="2400" dirty="0">
                <a:latin typeface="Times New Roman" panose="02020603050405020304" pitchFamily="18" charset="0"/>
                <a:cs typeface="Times New Roman" panose="02020603050405020304" pitchFamily="18" charset="0"/>
              </a:rPr>
              <a:t>the child’s recovery related to hyper (heightened) or hypo (dampened) sensitivity of some kind. </a:t>
            </a:r>
          </a:p>
          <a:p>
            <a:endParaRPr lang="en-AU" sz="2400" dirty="0">
              <a:latin typeface="Times New Roman" panose="02020603050405020304" pitchFamily="18" charset="0"/>
              <a:cs typeface="Times New Roman" panose="02020603050405020304" pitchFamily="18" charset="0"/>
            </a:endParaRPr>
          </a:p>
        </p:txBody>
      </p:sp>
      <p:sp>
        <p:nvSpPr>
          <p:cNvPr id="5" name="Footer Placeholder 4"/>
          <p:cNvSpPr>
            <a:spLocks noGrp="1"/>
          </p:cNvSpPr>
          <p:nvPr>
            <p:ph type="ftr" sz="quarter" idx="11"/>
          </p:nvPr>
        </p:nvSpPr>
        <p:spPr/>
        <p:txBody>
          <a:bodyPr/>
          <a:lstStyle/>
          <a:p>
            <a:r>
              <a:rPr lang="en-AU" smtClean="0"/>
              <a:t>Dr. John Worthington 2016 © www.jweducation.com</a:t>
            </a:r>
            <a:endParaRPr lang="en-AU" dirty="0"/>
          </a:p>
        </p:txBody>
      </p:sp>
    </p:spTree>
    <p:extLst>
      <p:ext uri="{BB962C8B-B14F-4D97-AF65-F5344CB8AC3E}">
        <p14:creationId xmlns:p14="http://schemas.microsoft.com/office/powerpoint/2010/main" val="308776068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AU" sz="3200" b="1" dirty="0" smtClean="0">
                <a:latin typeface="Times New Roman" panose="02020603050405020304" pitchFamily="18" charset="0"/>
                <a:cs typeface="Times New Roman" panose="02020603050405020304" pitchFamily="18" charset="0"/>
              </a:rPr>
              <a:t>Pre-emptive </a:t>
            </a:r>
            <a:r>
              <a:rPr lang="en-AU" sz="3200" b="1" dirty="0">
                <a:latin typeface="Times New Roman" panose="02020603050405020304" pitchFamily="18" charset="0"/>
                <a:cs typeface="Times New Roman" panose="02020603050405020304" pitchFamily="18" charset="0"/>
              </a:rPr>
              <a:t>and </a:t>
            </a:r>
            <a:r>
              <a:rPr lang="en-AU" sz="3200" b="1" dirty="0" smtClean="0">
                <a:latin typeface="Times New Roman" panose="02020603050405020304" pitchFamily="18" charset="0"/>
                <a:cs typeface="Times New Roman" panose="02020603050405020304" pitchFamily="18" charset="0"/>
              </a:rPr>
              <a:t>Positive </a:t>
            </a:r>
            <a:r>
              <a:rPr lang="en-AU" sz="3200" b="1" dirty="0">
                <a:latin typeface="Times New Roman" panose="02020603050405020304" pitchFamily="18" charset="0"/>
                <a:cs typeface="Times New Roman" panose="02020603050405020304" pitchFamily="18" charset="0"/>
              </a:rPr>
              <a:t>A</a:t>
            </a:r>
            <a:r>
              <a:rPr lang="en-AU" sz="3200" b="1" dirty="0" smtClean="0">
                <a:latin typeface="Times New Roman" panose="02020603050405020304" pitchFamily="18" charset="0"/>
                <a:cs typeface="Times New Roman" panose="02020603050405020304" pitchFamily="18" charset="0"/>
              </a:rPr>
              <a:t>pproaches </a:t>
            </a:r>
            <a:r>
              <a:rPr lang="en-AU" sz="3200" b="1" dirty="0">
                <a:latin typeface="Times New Roman" panose="02020603050405020304" pitchFamily="18" charset="0"/>
                <a:cs typeface="Times New Roman" panose="02020603050405020304" pitchFamily="18" charset="0"/>
              </a:rPr>
              <a:t>to </a:t>
            </a:r>
            <a:r>
              <a:rPr lang="en-AU" sz="3200" b="1" dirty="0" smtClean="0">
                <a:latin typeface="Times New Roman" panose="02020603050405020304" pitchFamily="18" charset="0"/>
                <a:cs typeface="Times New Roman" panose="02020603050405020304" pitchFamily="18" charset="0"/>
              </a:rPr>
              <a:t>Change </a:t>
            </a:r>
            <a:r>
              <a:rPr lang="en-AU" sz="3200" b="1" dirty="0">
                <a:latin typeface="Times New Roman" panose="02020603050405020304" pitchFamily="18" charset="0"/>
                <a:cs typeface="Times New Roman" panose="02020603050405020304" pitchFamily="18" charset="0"/>
              </a:rPr>
              <a:t>or R</a:t>
            </a:r>
            <a:r>
              <a:rPr lang="en-AU" sz="3200" b="1" dirty="0" smtClean="0">
                <a:latin typeface="Times New Roman" panose="02020603050405020304" pitchFamily="18" charset="0"/>
                <a:cs typeface="Times New Roman" panose="02020603050405020304" pitchFamily="18" charset="0"/>
              </a:rPr>
              <a:t>educe Behaviours</a:t>
            </a:r>
            <a:endParaRPr lang="en-AU" sz="32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533400" y="1752600"/>
            <a:ext cx="8229600" cy="4525963"/>
          </a:xfrm>
        </p:spPr>
        <p:txBody>
          <a:bodyPr>
            <a:normAutofit/>
          </a:bodyPr>
          <a:lstStyle/>
          <a:p>
            <a:r>
              <a:rPr lang="en-AU" sz="2200" dirty="0">
                <a:latin typeface="Times New Roman" panose="02020603050405020304" pitchFamily="18" charset="0"/>
                <a:cs typeface="Times New Roman" panose="02020603050405020304" pitchFamily="18" charset="0"/>
              </a:rPr>
              <a:t>B</a:t>
            </a:r>
            <a:r>
              <a:rPr lang="en-AU" sz="2200" dirty="0" smtClean="0">
                <a:latin typeface="Times New Roman" panose="02020603050405020304" pitchFamily="18" charset="0"/>
                <a:cs typeface="Times New Roman" panose="02020603050405020304" pitchFamily="18" charset="0"/>
              </a:rPr>
              <a:t>ehaviour is by its nature variable and developmental, however once a behaviour or a pattern of behaviours is described and analysed it may be possible to manipulate the situation, reduce certain behaviours and encourage other behaviours. </a:t>
            </a:r>
          </a:p>
          <a:p>
            <a:r>
              <a:rPr lang="en-AU" sz="2200" dirty="0" smtClean="0">
                <a:latin typeface="Times New Roman" panose="02020603050405020304" pitchFamily="18" charset="0"/>
                <a:cs typeface="Times New Roman" panose="02020603050405020304" pitchFamily="18" charset="0"/>
              </a:rPr>
              <a:t>As changes are made careful observations of the effect of those changes needs to occur. </a:t>
            </a:r>
          </a:p>
          <a:p>
            <a:pPr marL="0" indent="0">
              <a:buNone/>
            </a:pPr>
            <a:endParaRPr lang="en-AU" sz="2200" dirty="0" smtClean="0">
              <a:latin typeface="Times New Roman" panose="02020603050405020304" pitchFamily="18" charset="0"/>
              <a:cs typeface="Times New Roman" panose="02020603050405020304" pitchFamily="18" charset="0"/>
            </a:endParaRPr>
          </a:p>
          <a:p>
            <a:r>
              <a:rPr lang="en-AU" sz="2200" dirty="0" smtClean="0">
                <a:latin typeface="Times New Roman" panose="02020603050405020304" pitchFamily="18" charset="0"/>
                <a:cs typeface="Times New Roman" panose="02020603050405020304" pitchFamily="18" charset="0"/>
              </a:rPr>
              <a:t>Such changes can relate to the child’s sensory environment, social environment, the timing, mix and order of activities, the rate and type of communication and the demands on the child. </a:t>
            </a:r>
            <a:endParaRPr lang="en-AU" sz="2200" dirty="0">
              <a:latin typeface="Times New Roman" panose="02020603050405020304" pitchFamily="18" charset="0"/>
              <a:cs typeface="Times New Roman" panose="02020603050405020304" pitchFamily="18" charset="0"/>
            </a:endParaRPr>
          </a:p>
        </p:txBody>
      </p:sp>
      <p:sp>
        <p:nvSpPr>
          <p:cNvPr id="5" name="Footer Placeholder 4"/>
          <p:cNvSpPr>
            <a:spLocks noGrp="1"/>
          </p:cNvSpPr>
          <p:nvPr>
            <p:ph type="ftr" sz="quarter" idx="11"/>
          </p:nvPr>
        </p:nvSpPr>
        <p:spPr/>
        <p:txBody>
          <a:bodyPr/>
          <a:lstStyle/>
          <a:p>
            <a:r>
              <a:rPr lang="en-AU" smtClean="0"/>
              <a:t>Dr. John Worthington 2016 © www.jweducation.com</a:t>
            </a:r>
            <a:endParaRPr lang="en-AU" dirty="0"/>
          </a:p>
        </p:txBody>
      </p:sp>
    </p:spTree>
    <p:extLst>
      <p:ext uri="{BB962C8B-B14F-4D97-AF65-F5344CB8AC3E}">
        <p14:creationId xmlns:p14="http://schemas.microsoft.com/office/powerpoint/2010/main" val="113567487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0"/>
            <a:ext cx="8229600" cy="1143000"/>
          </a:xfrm>
        </p:spPr>
        <p:txBody>
          <a:bodyPr>
            <a:normAutofit/>
          </a:bodyPr>
          <a:lstStyle/>
          <a:p>
            <a:r>
              <a:rPr lang="en-AU" sz="3200" b="1" dirty="0" smtClean="0">
                <a:latin typeface="Times New Roman" panose="02020603050405020304" pitchFamily="18" charset="0"/>
                <a:cs typeface="Times New Roman" panose="02020603050405020304" pitchFamily="18" charset="0"/>
              </a:rPr>
              <a:t>Positive and Generalizable</a:t>
            </a:r>
            <a:endParaRPr lang="en-AU" sz="32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990600"/>
            <a:ext cx="8229600" cy="5562600"/>
          </a:xfrm>
        </p:spPr>
        <p:txBody>
          <a:bodyPr>
            <a:normAutofit/>
          </a:bodyPr>
          <a:lstStyle/>
          <a:p>
            <a:r>
              <a:rPr lang="en-AU" sz="2200" dirty="0">
                <a:latin typeface="Times New Roman" panose="02020603050405020304" pitchFamily="18" charset="0"/>
                <a:cs typeface="Times New Roman" panose="02020603050405020304" pitchFamily="18" charset="0"/>
              </a:rPr>
              <a:t>While some children (and adults) may have behaviours which appear intractable (</a:t>
            </a:r>
            <a:r>
              <a:rPr lang="en-AU" sz="2200" dirty="0" smtClean="0">
                <a:latin typeface="Times New Roman" panose="02020603050405020304" pitchFamily="18" charset="0"/>
                <a:cs typeface="Times New Roman" panose="02020603050405020304" pitchFamily="18" charset="0"/>
              </a:rPr>
              <a:t>Jim), positive </a:t>
            </a:r>
            <a:r>
              <a:rPr lang="en-AU" sz="2200" dirty="0">
                <a:latin typeface="Times New Roman" panose="02020603050405020304" pitchFamily="18" charset="0"/>
                <a:cs typeface="Times New Roman" panose="02020603050405020304" pitchFamily="18" charset="0"/>
              </a:rPr>
              <a:t>approaches can be used to manage virtually all </a:t>
            </a:r>
            <a:r>
              <a:rPr lang="en-AU" sz="2200" dirty="0" smtClean="0">
                <a:latin typeface="Times New Roman" panose="02020603050405020304" pitchFamily="18" charset="0"/>
                <a:cs typeface="Times New Roman" panose="02020603050405020304" pitchFamily="18" charset="0"/>
              </a:rPr>
              <a:t>behaviours</a:t>
            </a:r>
            <a:r>
              <a:rPr lang="en-AU" sz="2200" dirty="0">
                <a:latin typeface="Times New Roman" panose="02020603050405020304" pitchFamily="18" charset="0"/>
                <a:cs typeface="Times New Roman" panose="02020603050405020304" pitchFamily="18" charset="0"/>
              </a:rPr>
              <a:t> </a:t>
            </a:r>
            <a:r>
              <a:rPr lang="en-AU" sz="2200" dirty="0" smtClean="0">
                <a:latin typeface="Times New Roman" panose="02020603050405020304" pitchFamily="18" charset="0"/>
                <a:cs typeface="Times New Roman" panose="02020603050405020304" pitchFamily="18" charset="0"/>
              </a:rPr>
              <a:t>(Positive behaviour supports)</a:t>
            </a:r>
          </a:p>
          <a:p>
            <a:endParaRPr lang="en-AU" sz="2200" dirty="0" smtClean="0">
              <a:latin typeface="Times New Roman" panose="02020603050405020304" pitchFamily="18" charset="0"/>
              <a:cs typeface="Times New Roman" panose="02020603050405020304" pitchFamily="18" charset="0"/>
            </a:endParaRPr>
          </a:p>
          <a:p>
            <a:r>
              <a:rPr lang="en-AU" sz="2200" dirty="0" smtClean="0">
                <a:latin typeface="Times New Roman" panose="02020603050405020304" pitchFamily="18" charset="0"/>
                <a:cs typeface="Times New Roman" panose="02020603050405020304" pitchFamily="18" charset="0"/>
              </a:rPr>
              <a:t>In </a:t>
            </a:r>
            <a:r>
              <a:rPr lang="en-AU" sz="2200" dirty="0">
                <a:latin typeface="Times New Roman" panose="02020603050405020304" pitchFamily="18" charset="0"/>
                <a:cs typeface="Times New Roman" panose="02020603050405020304" pitchFamily="18" charset="0"/>
              </a:rPr>
              <a:t>addressing extreme behaviours assuming the trigger issues have been identified and addressed as much as is possible, it could be that providing physical protection (helmet) and or a safe environment is </a:t>
            </a:r>
            <a:r>
              <a:rPr lang="en-AU" sz="2200" dirty="0" smtClean="0">
                <a:latin typeface="Times New Roman" panose="02020603050405020304" pitchFamily="18" charset="0"/>
                <a:cs typeface="Times New Roman" panose="02020603050405020304" pitchFamily="18" charset="0"/>
              </a:rPr>
              <a:t>required.</a:t>
            </a:r>
            <a:endParaRPr lang="en-AU" sz="2200" dirty="0">
              <a:latin typeface="Times New Roman" panose="02020603050405020304" pitchFamily="18" charset="0"/>
              <a:cs typeface="Times New Roman" panose="02020603050405020304" pitchFamily="18" charset="0"/>
            </a:endParaRPr>
          </a:p>
          <a:p>
            <a:endParaRPr lang="en-AU" sz="2200" dirty="0" smtClean="0">
              <a:latin typeface="Times New Roman" panose="02020603050405020304" pitchFamily="18" charset="0"/>
              <a:cs typeface="Times New Roman" panose="02020603050405020304" pitchFamily="18" charset="0"/>
            </a:endParaRPr>
          </a:p>
          <a:p>
            <a:r>
              <a:rPr lang="en-AU" sz="2200" dirty="0" smtClean="0">
                <a:latin typeface="Times New Roman" panose="02020603050405020304" pitchFamily="18" charset="0"/>
                <a:cs typeface="Times New Roman" panose="02020603050405020304" pitchFamily="18" charset="0"/>
              </a:rPr>
              <a:t>Jim was </a:t>
            </a:r>
            <a:r>
              <a:rPr lang="en-AU" sz="2200" dirty="0">
                <a:latin typeface="Times New Roman" panose="02020603050405020304" pitchFamily="18" charset="0"/>
                <a:cs typeface="Times New Roman" panose="02020603050405020304" pitchFamily="18" charset="0"/>
              </a:rPr>
              <a:t>very engaged by lining things up, this was used to teach him to choose from two types of objects (e.g. red and blue blocks). In time the skill of choosing was extended such that Jim was able to make choices between food types, </a:t>
            </a:r>
            <a:r>
              <a:rPr lang="en-AU" sz="2200" dirty="0" smtClean="0">
                <a:latin typeface="Times New Roman" panose="02020603050405020304" pitchFamily="18" charset="0"/>
                <a:cs typeface="Times New Roman" panose="02020603050405020304" pitchFamily="18" charset="0"/>
              </a:rPr>
              <a:t>DVDs </a:t>
            </a:r>
            <a:r>
              <a:rPr lang="en-AU" sz="2200" dirty="0">
                <a:latin typeface="Times New Roman" panose="02020603050405020304" pitchFamily="18" charset="0"/>
                <a:cs typeface="Times New Roman" panose="02020603050405020304" pitchFamily="18" charset="0"/>
              </a:rPr>
              <a:t>and clothing.   </a:t>
            </a:r>
          </a:p>
        </p:txBody>
      </p:sp>
      <p:sp>
        <p:nvSpPr>
          <p:cNvPr id="5" name="Footer Placeholder 4"/>
          <p:cNvSpPr>
            <a:spLocks noGrp="1"/>
          </p:cNvSpPr>
          <p:nvPr>
            <p:ph type="ftr" sz="quarter" idx="11"/>
          </p:nvPr>
        </p:nvSpPr>
        <p:spPr/>
        <p:txBody>
          <a:bodyPr/>
          <a:lstStyle/>
          <a:p>
            <a:r>
              <a:rPr lang="en-AU" smtClean="0"/>
              <a:t>Dr. John Worthington 2016 © www.jweducation.com</a:t>
            </a:r>
            <a:endParaRPr lang="en-AU" dirty="0"/>
          </a:p>
        </p:txBody>
      </p:sp>
    </p:spTree>
    <p:extLst>
      <p:ext uri="{BB962C8B-B14F-4D97-AF65-F5344CB8AC3E}">
        <p14:creationId xmlns:p14="http://schemas.microsoft.com/office/powerpoint/2010/main" val="93406978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a:bodyPr>
          <a:lstStyle/>
          <a:p>
            <a:r>
              <a:rPr lang="en-AU" sz="3200" b="1" dirty="0" smtClean="0">
                <a:latin typeface="Times New Roman" panose="02020603050405020304" pitchFamily="18" charset="0"/>
                <a:cs typeface="Times New Roman" panose="02020603050405020304" pitchFamily="18" charset="0"/>
              </a:rPr>
              <a:t>Focus on Positive and Strengths</a:t>
            </a:r>
            <a:endParaRPr lang="en-AU" sz="32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381000" y="1066800"/>
            <a:ext cx="8229600" cy="5638800"/>
          </a:xfrm>
        </p:spPr>
        <p:txBody>
          <a:bodyPr>
            <a:normAutofit fontScale="70000" lnSpcReduction="20000"/>
          </a:bodyPr>
          <a:lstStyle/>
          <a:p>
            <a:r>
              <a:rPr lang="en-AU" dirty="0">
                <a:latin typeface="Times New Roman" panose="02020603050405020304" pitchFamily="18" charset="0"/>
                <a:cs typeface="Times New Roman" panose="02020603050405020304" pitchFamily="18" charset="0"/>
              </a:rPr>
              <a:t>For most </a:t>
            </a:r>
            <a:r>
              <a:rPr lang="en-AU" dirty="0" smtClean="0">
                <a:latin typeface="Times New Roman" panose="02020603050405020304" pitchFamily="18" charset="0"/>
                <a:cs typeface="Times New Roman" panose="02020603050405020304" pitchFamily="18" charset="0"/>
              </a:rPr>
              <a:t>children </a:t>
            </a:r>
            <a:r>
              <a:rPr lang="en-AU" dirty="0">
                <a:latin typeface="Times New Roman" panose="02020603050405020304" pitchFamily="18" charset="0"/>
                <a:cs typeface="Times New Roman" panose="02020603050405020304" pitchFamily="18" charset="0"/>
              </a:rPr>
              <a:t>a positive approach will be effective in reducing the behaviour of concern or modifying the behaviour to something benign or even useful. </a:t>
            </a:r>
          </a:p>
          <a:p>
            <a:endParaRPr lang="en-AU" dirty="0" smtClean="0">
              <a:latin typeface="Times New Roman" panose="02020603050405020304" pitchFamily="18" charset="0"/>
              <a:cs typeface="Times New Roman" panose="02020603050405020304" pitchFamily="18" charset="0"/>
            </a:endParaRPr>
          </a:p>
          <a:p>
            <a:r>
              <a:rPr lang="en-AU" dirty="0" smtClean="0">
                <a:latin typeface="Times New Roman" panose="02020603050405020304" pitchFamily="18" charset="0"/>
                <a:cs typeface="Times New Roman" panose="02020603050405020304" pitchFamily="18" charset="0"/>
              </a:rPr>
              <a:t>Recognise </a:t>
            </a:r>
            <a:r>
              <a:rPr lang="en-AU" dirty="0">
                <a:latin typeface="Times New Roman" panose="02020603050405020304" pitchFamily="18" charset="0"/>
                <a:cs typeface="Times New Roman" panose="02020603050405020304" pitchFamily="18" charset="0"/>
              </a:rPr>
              <a:t>useful elements in behaviour and </a:t>
            </a:r>
            <a:r>
              <a:rPr lang="en-AU" dirty="0" smtClean="0">
                <a:latin typeface="Times New Roman" panose="02020603050405020304" pitchFamily="18" charset="0"/>
                <a:cs typeface="Times New Roman" panose="02020603050405020304" pitchFamily="18" charset="0"/>
              </a:rPr>
              <a:t>follow </a:t>
            </a:r>
            <a:r>
              <a:rPr lang="en-AU" dirty="0">
                <a:latin typeface="Times New Roman" panose="02020603050405020304" pitchFamily="18" charset="0"/>
                <a:cs typeface="Times New Roman" panose="02020603050405020304" pitchFamily="18" charset="0"/>
              </a:rPr>
              <a:t>the child’s lead.</a:t>
            </a:r>
          </a:p>
          <a:p>
            <a:endParaRPr lang="en-AU" dirty="0" smtClean="0">
              <a:latin typeface="Times New Roman" panose="02020603050405020304" pitchFamily="18" charset="0"/>
              <a:cs typeface="Times New Roman" panose="02020603050405020304" pitchFamily="18" charset="0"/>
            </a:endParaRPr>
          </a:p>
          <a:p>
            <a:r>
              <a:rPr lang="en-AU" dirty="0" smtClean="0">
                <a:latin typeface="Times New Roman" panose="02020603050405020304" pitchFamily="18" charset="0"/>
                <a:cs typeface="Times New Roman" panose="02020603050405020304" pitchFamily="18" charset="0"/>
              </a:rPr>
              <a:t>Extinguishing </a:t>
            </a:r>
            <a:r>
              <a:rPr lang="en-AU" dirty="0">
                <a:latin typeface="Times New Roman" panose="02020603050405020304" pitchFamily="18" charset="0"/>
                <a:cs typeface="Times New Roman" panose="02020603050405020304" pitchFamily="18" charset="0"/>
              </a:rPr>
              <a:t>a particular behaviour can be very difficult and time consuming; even if the process is ‘successful’ it is likely another behaviour will arise. </a:t>
            </a:r>
            <a:endParaRPr lang="en-AU" dirty="0" smtClean="0">
              <a:latin typeface="Times New Roman" panose="02020603050405020304" pitchFamily="18" charset="0"/>
              <a:cs typeface="Times New Roman" panose="02020603050405020304" pitchFamily="18" charset="0"/>
            </a:endParaRPr>
          </a:p>
          <a:p>
            <a:endParaRPr lang="en-AU" dirty="0" smtClean="0">
              <a:latin typeface="Times New Roman" panose="02020603050405020304" pitchFamily="18" charset="0"/>
              <a:cs typeface="Times New Roman" panose="02020603050405020304" pitchFamily="18" charset="0"/>
            </a:endParaRPr>
          </a:p>
          <a:p>
            <a:r>
              <a:rPr lang="en-AU" dirty="0" smtClean="0">
                <a:latin typeface="Times New Roman" panose="02020603050405020304" pitchFamily="18" charset="0"/>
                <a:cs typeface="Times New Roman" panose="02020603050405020304" pitchFamily="18" charset="0"/>
              </a:rPr>
              <a:t>Following </a:t>
            </a:r>
            <a:r>
              <a:rPr lang="en-AU" dirty="0">
                <a:latin typeface="Times New Roman" panose="02020603050405020304" pitchFamily="18" charset="0"/>
                <a:cs typeface="Times New Roman" panose="02020603050405020304" pitchFamily="18" charset="0"/>
              </a:rPr>
              <a:t>the lead of a child as they begin to interact with their environment can be an opportunity to communicate (verbally and socially), extend the child’s experiences (using new materials or using materials in a different way) model skills such as turn taking. </a:t>
            </a:r>
          </a:p>
          <a:p>
            <a:endParaRPr lang="en-AU" dirty="0" smtClean="0">
              <a:latin typeface="Times New Roman" panose="02020603050405020304" pitchFamily="18" charset="0"/>
              <a:cs typeface="Times New Roman" panose="02020603050405020304" pitchFamily="18" charset="0"/>
            </a:endParaRPr>
          </a:p>
          <a:p>
            <a:r>
              <a:rPr lang="en-AU" dirty="0" smtClean="0">
                <a:latin typeface="Times New Roman" panose="02020603050405020304" pitchFamily="18" charset="0"/>
                <a:cs typeface="Times New Roman" panose="02020603050405020304" pitchFamily="18" charset="0"/>
              </a:rPr>
              <a:t>Use special interests </a:t>
            </a:r>
            <a:r>
              <a:rPr lang="en-AU" dirty="0">
                <a:latin typeface="Times New Roman" panose="02020603050405020304" pitchFamily="18" charset="0"/>
                <a:cs typeface="Times New Roman" panose="02020603050405020304" pitchFamily="18" charset="0"/>
              </a:rPr>
              <a:t>and </a:t>
            </a:r>
            <a:r>
              <a:rPr lang="en-AU" dirty="0" smtClean="0">
                <a:latin typeface="Times New Roman" panose="02020603050405020304" pitchFamily="18" charset="0"/>
                <a:cs typeface="Times New Roman" panose="02020603050405020304" pitchFamily="18" charset="0"/>
              </a:rPr>
              <a:t>link to the curriculum - </a:t>
            </a:r>
            <a:r>
              <a:rPr lang="en-AU" dirty="0">
                <a:latin typeface="Times New Roman" panose="02020603050405020304" pitchFamily="18" charset="0"/>
                <a:cs typeface="Times New Roman" panose="02020603050405020304" pitchFamily="18" charset="0"/>
              </a:rPr>
              <a:t>the ASD child will be more than able to focus and elaborate and learn. </a:t>
            </a:r>
          </a:p>
        </p:txBody>
      </p:sp>
      <p:sp>
        <p:nvSpPr>
          <p:cNvPr id="5" name="Footer Placeholder 4"/>
          <p:cNvSpPr>
            <a:spLocks noGrp="1"/>
          </p:cNvSpPr>
          <p:nvPr>
            <p:ph type="ftr" sz="quarter" idx="11"/>
          </p:nvPr>
        </p:nvSpPr>
        <p:spPr/>
        <p:txBody>
          <a:bodyPr/>
          <a:lstStyle/>
          <a:p>
            <a:r>
              <a:rPr lang="en-AU" smtClean="0"/>
              <a:t>Dr. John Worthington 2016 © www.jweducation.com</a:t>
            </a:r>
            <a:endParaRPr lang="en-AU" dirty="0"/>
          </a:p>
        </p:txBody>
      </p:sp>
    </p:spTree>
    <p:extLst>
      <p:ext uri="{BB962C8B-B14F-4D97-AF65-F5344CB8AC3E}">
        <p14:creationId xmlns:p14="http://schemas.microsoft.com/office/powerpoint/2010/main" val="407470064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04800"/>
            <a:ext cx="8229600" cy="1143000"/>
          </a:xfrm>
        </p:spPr>
        <p:txBody>
          <a:bodyPr>
            <a:normAutofit/>
          </a:bodyPr>
          <a:lstStyle/>
          <a:p>
            <a:r>
              <a:rPr lang="en-AU" sz="3200" dirty="0">
                <a:latin typeface="Times New Roman" panose="02020603050405020304" pitchFamily="18" charset="0"/>
                <a:cs typeface="Times New Roman" panose="02020603050405020304" pitchFamily="18" charset="0"/>
              </a:rPr>
              <a:t>Questions and Discussion</a:t>
            </a:r>
            <a:br>
              <a:rPr lang="en-AU" sz="3200" dirty="0">
                <a:latin typeface="Times New Roman" panose="02020603050405020304" pitchFamily="18" charset="0"/>
                <a:cs typeface="Times New Roman" panose="02020603050405020304" pitchFamily="18" charset="0"/>
              </a:rPr>
            </a:br>
            <a:endParaRPr lang="en-AU" sz="32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228600" y="1143000"/>
            <a:ext cx="8229600" cy="5257800"/>
          </a:xfrm>
        </p:spPr>
        <p:txBody>
          <a:bodyPr>
            <a:normAutofit/>
          </a:bodyPr>
          <a:lstStyle/>
          <a:p>
            <a:r>
              <a:rPr lang="en-AU" sz="1200" dirty="0"/>
              <a:t>References:</a:t>
            </a:r>
          </a:p>
          <a:p>
            <a:r>
              <a:rPr lang="en-AU" sz="1200" dirty="0" smtClean="0"/>
              <a:t>Montgomery</a:t>
            </a:r>
            <a:r>
              <a:rPr lang="en-AU" sz="1200" dirty="0"/>
              <a:t>, R.W. </a:t>
            </a:r>
            <a:r>
              <a:rPr lang="en-AU" sz="1200" dirty="0" smtClean="0"/>
              <a:t>(2004). Behavior-Consultant.com </a:t>
            </a:r>
            <a:r>
              <a:rPr lang="en-AU" sz="1200" dirty="0"/>
              <a:t>- ABC Data Collection Form </a:t>
            </a:r>
          </a:p>
          <a:p>
            <a:r>
              <a:rPr lang="en-AU" sz="1200" u="sng" dirty="0">
                <a:hlinkClick r:id="rId2"/>
              </a:rPr>
              <a:t>www.behavior-consultant.com/ABC%20-%202%20page%20form.pdf</a:t>
            </a:r>
            <a:endParaRPr lang="en-AU" sz="1200" dirty="0"/>
          </a:p>
          <a:p>
            <a:endParaRPr lang="en-AU" sz="1200" dirty="0"/>
          </a:p>
          <a:p>
            <a:r>
              <a:rPr lang="en-AU" sz="1200" dirty="0"/>
              <a:t>Caron, </a:t>
            </a:r>
            <a:r>
              <a:rPr lang="en-AU" sz="1200" dirty="0" smtClean="0"/>
              <a:t>M.J., </a:t>
            </a:r>
            <a:r>
              <a:rPr lang="en-AU" sz="1200" dirty="0" err="1" smtClean="0"/>
              <a:t>Mottron</a:t>
            </a:r>
            <a:r>
              <a:rPr lang="en-AU" sz="1200" dirty="0"/>
              <a:t>, L</a:t>
            </a:r>
            <a:r>
              <a:rPr lang="en-AU" sz="1200" dirty="0" smtClean="0"/>
              <a:t>., </a:t>
            </a:r>
            <a:r>
              <a:rPr lang="en-AU" sz="1200" dirty="0"/>
              <a:t>Berthiaume, C</a:t>
            </a:r>
            <a:r>
              <a:rPr lang="en-AU" sz="1200" dirty="0" smtClean="0"/>
              <a:t>., </a:t>
            </a:r>
            <a:r>
              <a:rPr lang="en-AU" sz="1200" dirty="0"/>
              <a:t>Dawson, M. </a:t>
            </a:r>
            <a:r>
              <a:rPr lang="en-AU" sz="1200" dirty="0" smtClean="0"/>
              <a:t>(2006) Cognitive </a:t>
            </a:r>
            <a:r>
              <a:rPr lang="en-AU" sz="1200" dirty="0"/>
              <a:t>mechanisms, specificity and neural underpinnings of visuospatial peaks in autism. DOI: </a:t>
            </a:r>
            <a:r>
              <a:rPr lang="en-AU" sz="1200" u="sng" dirty="0">
                <a:hlinkClick r:id="rId3"/>
              </a:rPr>
              <a:t>http://dx.doi.org/10.1093/brain/awl072</a:t>
            </a:r>
            <a:r>
              <a:rPr lang="en-AU" sz="1200" dirty="0"/>
              <a:t> 1789-1802 First published online: 5 April 2006 </a:t>
            </a:r>
          </a:p>
          <a:p>
            <a:endParaRPr lang="en-AU" sz="1200" dirty="0"/>
          </a:p>
          <a:p>
            <a:r>
              <a:rPr lang="en-AU" sz="1200" dirty="0"/>
              <a:t>American Psychiatric </a:t>
            </a:r>
            <a:r>
              <a:rPr lang="en-AU" sz="1200" dirty="0" smtClean="0"/>
              <a:t>Association. (2013). Diagnostic </a:t>
            </a:r>
            <a:r>
              <a:rPr lang="en-AU" sz="1200" dirty="0"/>
              <a:t>and Statistical Manual of Mental Disorders 5</a:t>
            </a:r>
            <a:r>
              <a:rPr lang="en-AU" sz="1200" baseline="30000" dirty="0"/>
              <a:t>th</a:t>
            </a:r>
            <a:r>
              <a:rPr lang="en-AU" sz="1200" dirty="0"/>
              <a:t> </a:t>
            </a:r>
            <a:r>
              <a:rPr lang="en-AU" sz="1200" dirty="0" smtClean="0"/>
              <a:t>Edition,</a:t>
            </a:r>
            <a:r>
              <a:rPr lang="en-AU" sz="1200" dirty="0"/>
              <a:t> </a:t>
            </a:r>
            <a:r>
              <a:rPr lang="en-AU" sz="1200" dirty="0" smtClean="0"/>
              <a:t>Washington DC: American </a:t>
            </a:r>
            <a:r>
              <a:rPr lang="en-AU" sz="1200" dirty="0"/>
              <a:t>Psychiatric </a:t>
            </a:r>
            <a:r>
              <a:rPr lang="en-AU" sz="1200" dirty="0" smtClean="0"/>
              <a:t>Publishing.</a:t>
            </a:r>
            <a:endParaRPr lang="en-AU" sz="1200" dirty="0"/>
          </a:p>
          <a:p>
            <a:endParaRPr lang="en-AU" sz="1200" dirty="0">
              <a:latin typeface="Times New Roman" panose="02020603050405020304" pitchFamily="18" charset="0"/>
              <a:cs typeface="Times New Roman" panose="02020603050405020304" pitchFamily="18" charset="0"/>
            </a:endParaRPr>
          </a:p>
          <a:p>
            <a:r>
              <a:rPr lang="en-AU" sz="1200" dirty="0"/>
              <a:t>Dodd, S. (2005) </a:t>
            </a:r>
            <a:r>
              <a:rPr lang="en-AU" sz="1200" i="1" dirty="0"/>
              <a:t>Understanding Autism</a:t>
            </a:r>
            <a:r>
              <a:rPr lang="en-AU" sz="1200" dirty="0"/>
              <a:t>, </a:t>
            </a:r>
            <a:r>
              <a:rPr lang="en-AU" sz="1200" dirty="0" smtClean="0"/>
              <a:t>Sydney: </a:t>
            </a:r>
            <a:r>
              <a:rPr lang="en-AU" sz="1200" dirty="0"/>
              <a:t>Elsevier.</a:t>
            </a:r>
          </a:p>
          <a:p>
            <a:endParaRPr lang="en-AU" sz="1200" dirty="0"/>
          </a:p>
          <a:p>
            <a:r>
              <a:rPr lang="en-AU" sz="1200" u="sng" dirty="0">
                <a:hlinkClick r:id="rId4"/>
              </a:rPr>
              <a:t>Marie, </a:t>
            </a:r>
            <a:r>
              <a:rPr lang="en-AU" sz="1200" u="sng" dirty="0" err="1">
                <a:hlinkClick r:id="rId4"/>
              </a:rPr>
              <a:t>Ed.D</a:t>
            </a:r>
            <a:r>
              <a:rPr lang="en-AU" sz="1200" u="sng" dirty="0" smtClean="0">
                <a:hlinkClick r:id="rId4"/>
              </a:rPr>
              <a:t>.</a:t>
            </a:r>
            <a:r>
              <a:rPr lang="en-AU" sz="1200" u="sng" dirty="0"/>
              <a:t> </a:t>
            </a:r>
            <a:r>
              <a:rPr lang="en-AU" sz="1200" dirty="0" smtClean="0"/>
              <a:t>(2002). Supporting </a:t>
            </a:r>
            <a:r>
              <a:rPr lang="en-AU" sz="1200" dirty="0"/>
              <a:t>the Twice-Exceptional </a:t>
            </a:r>
            <a:r>
              <a:rPr lang="en-AU" sz="1200" dirty="0" smtClean="0"/>
              <a:t>Child. http</a:t>
            </a:r>
            <a:r>
              <a:rPr lang="en-AU" sz="1200" dirty="0"/>
              <a:t>://</a:t>
            </a:r>
            <a:r>
              <a:rPr lang="en-AU" sz="1200" dirty="0" smtClean="0"/>
              <a:t>psychcentral.com/lib/autistic-and-gifted-supporting-the-twice-exceptional-child.</a:t>
            </a:r>
          </a:p>
          <a:p>
            <a:endParaRPr lang="en-AU" sz="1200" dirty="0"/>
          </a:p>
          <a:p>
            <a:r>
              <a:rPr lang="en-AU" sz="1200" dirty="0" err="1" smtClean="0"/>
              <a:t>Kluth</a:t>
            </a:r>
            <a:r>
              <a:rPr lang="en-AU" sz="1200" dirty="0"/>
              <a:t>, P. (2003</a:t>
            </a:r>
            <a:r>
              <a:rPr lang="en-AU" sz="1200" dirty="0" smtClean="0"/>
              <a:t>), </a:t>
            </a:r>
            <a:r>
              <a:rPr lang="en-AU" sz="1200" dirty="0"/>
              <a:t>You’re Going to Love this Kid – Teaching Students with Autism in the Inclusive Classroom. </a:t>
            </a:r>
            <a:r>
              <a:rPr lang="en-AU" sz="1200" dirty="0" smtClean="0"/>
              <a:t>Baltimore: </a:t>
            </a:r>
            <a:r>
              <a:rPr lang="en-AU" sz="1200" dirty="0"/>
              <a:t>Brookes</a:t>
            </a:r>
            <a:r>
              <a:rPr lang="en-AU" sz="1200" dirty="0" smtClean="0"/>
              <a:t>.</a:t>
            </a:r>
          </a:p>
          <a:p>
            <a:endParaRPr lang="en-AU" sz="1200" dirty="0" smtClean="0"/>
          </a:p>
          <a:p>
            <a:r>
              <a:rPr lang="en-AU" sz="1200" dirty="0" err="1"/>
              <a:t>Missiuna</a:t>
            </a:r>
            <a:r>
              <a:rPr lang="en-AU" sz="1200" dirty="0" smtClean="0"/>
              <a:t>, C.A., </a:t>
            </a:r>
            <a:r>
              <a:rPr lang="en-AU" sz="1200" dirty="0"/>
              <a:t>Pollock</a:t>
            </a:r>
            <a:r>
              <a:rPr lang="en-AU" sz="1200" dirty="0" smtClean="0"/>
              <a:t>, N.A., </a:t>
            </a:r>
            <a:r>
              <a:rPr lang="en-AU" sz="1200" dirty="0"/>
              <a:t>Campbell, </a:t>
            </a:r>
            <a:r>
              <a:rPr lang="en-AU" sz="1200" dirty="0" err="1" smtClean="0"/>
              <a:t>Levac</a:t>
            </a:r>
            <a:r>
              <a:rPr lang="en-AU" sz="1200" dirty="0" smtClean="0"/>
              <a:t>, D.E. </a:t>
            </a:r>
            <a:r>
              <a:rPr lang="en-AU" sz="1200" dirty="0"/>
              <a:t>and Whalen, </a:t>
            </a:r>
            <a:r>
              <a:rPr lang="en-AU" sz="1200" dirty="0" smtClean="0"/>
              <a:t>S.D.. </a:t>
            </a:r>
            <a:r>
              <a:rPr lang="en-AU" sz="1200" dirty="0" err="1" smtClean="0"/>
              <a:t>Partening</a:t>
            </a:r>
            <a:r>
              <a:rPr lang="en-AU" sz="1200" dirty="0" smtClean="0"/>
              <a:t> for Change (P4C). </a:t>
            </a:r>
            <a:r>
              <a:rPr lang="en-AU" sz="1200" dirty="0" err="1" smtClean="0"/>
              <a:t>CanChild</a:t>
            </a:r>
            <a:r>
              <a:rPr lang="en-AU" sz="1200" dirty="0"/>
              <a:t>, McMaster University, 2005.</a:t>
            </a:r>
          </a:p>
          <a:p>
            <a:endParaRPr lang="en-AU" sz="1200" dirty="0"/>
          </a:p>
          <a:p>
            <a:endParaRPr lang="en-AU" sz="1200" dirty="0"/>
          </a:p>
          <a:p>
            <a:endParaRPr lang="en-AU" sz="1200" dirty="0"/>
          </a:p>
        </p:txBody>
      </p:sp>
      <p:sp>
        <p:nvSpPr>
          <p:cNvPr id="5" name="Footer Placeholder 4"/>
          <p:cNvSpPr>
            <a:spLocks noGrp="1"/>
          </p:cNvSpPr>
          <p:nvPr>
            <p:ph type="ftr" sz="quarter" idx="11"/>
          </p:nvPr>
        </p:nvSpPr>
        <p:spPr/>
        <p:txBody>
          <a:bodyPr/>
          <a:lstStyle/>
          <a:p>
            <a:r>
              <a:rPr lang="en-AU" smtClean="0"/>
              <a:t>Dr. John Worthington 2016 © www.jweducation.com</a:t>
            </a:r>
            <a:endParaRPr lang="en-AU" dirty="0"/>
          </a:p>
        </p:txBody>
      </p:sp>
    </p:spTree>
    <p:extLst>
      <p:ext uri="{BB962C8B-B14F-4D97-AF65-F5344CB8AC3E}">
        <p14:creationId xmlns:p14="http://schemas.microsoft.com/office/powerpoint/2010/main" val="42223713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sz="3200" b="1" dirty="0">
                <a:latin typeface="Times New Roman" panose="02020603050405020304" pitchFamily="18" charset="0"/>
                <a:cs typeface="Times New Roman" panose="02020603050405020304" pitchFamily="18" charset="0"/>
              </a:rPr>
              <a:t>Y</a:t>
            </a:r>
            <a:r>
              <a:rPr lang="en-AU" sz="3200" b="1" dirty="0" smtClean="0">
                <a:latin typeface="Times New Roman" panose="02020603050405020304" pitchFamily="18" charset="0"/>
                <a:cs typeface="Times New Roman" panose="02020603050405020304" pitchFamily="18" charset="0"/>
              </a:rPr>
              <a:t>our </a:t>
            </a:r>
            <a:r>
              <a:rPr lang="en-AU" sz="3200" b="1" dirty="0">
                <a:latin typeface="Times New Roman" panose="02020603050405020304" pitchFamily="18" charset="0"/>
                <a:cs typeface="Times New Roman" panose="02020603050405020304" pitchFamily="18" charset="0"/>
              </a:rPr>
              <a:t>E</a:t>
            </a:r>
            <a:r>
              <a:rPr lang="en-AU" sz="3200" b="1" dirty="0" smtClean="0">
                <a:latin typeface="Times New Roman" panose="02020603050405020304" pitchFamily="18" charset="0"/>
                <a:cs typeface="Times New Roman" panose="02020603050405020304" pitchFamily="18" charset="0"/>
              </a:rPr>
              <a:t>xperiences </a:t>
            </a:r>
            <a:endParaRPr lang="en-AU" sz="32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r>
              <a:rPr lang="en-AU" sz="2200" dirty="0" smtClean="0">
                <a:latin typeface="Times New Roman" panose="02020603050405020304" pitchFamily="18" charset="0"/>
                <a:cs typeface="Times New Roman" panose="02020603050405020304" pitchFamily="18" charset="0"/>
              </a:rPr>
              <a:t>To help me ‘tune in’ to your thinking </a:t>
            </a:r>
            <a:r>
              <a:rPr lang="en-AU" sz="2200" dirty="0">
                <a:latin typeface="Times New Roman" panose="02020603050405020304" pitchFamily="18" charset="0"/>
                <a:cs typeface="Times New Roman" panose="02020603050405020304" pitchFamily="18" charset="0"/>
              </a:rPr>
              <a:t>a</a:t>
            </a:r>
            <a:r>
              <a:rPr lang="en-AU" sz="2200" dirty="0" smtClean="0">
                <a:latin typeface="Times New Roman" panose="02020603050405020304" pitchFamily="18" charset="0"/>
                <a:cs typeface="Times New Roman" panose="02020603050405020304" pitchFamily="18" charset="0"/>
              </a:rPr>
              <a:t>bout the topic, please </a:t>
            </a:r>
            <a:r>
              <a:rPr lang="en-AU" sz="2200" dirty="0">
                <a:latin typeface="Times New Roman" panose="02020603050405020304" pitchFamily="18" charset="0"/>
                <a:cs typeface="Times New Roman" panose="02020603050405020304" pitchFamily="18" charset="0"/>
              </a:rPr>
              <a:t>tell me about your experiences and the types of behaviours you have encountered with children on the spectrum</a:t>
            </a:r>
            <a:r>
              <a:rPr lang="en-AU" sz="2200" dirty="0" smtClean="0">
                <a:latin typeface="Times New Roman" panose="02020603050405020304" pitchFamily="18" charset="0"/>
                <a:cs typeface="Times New Roman" panose="02020603050405020304" pitchFamily="18" charset="0"/>
              </a:rPr>
              <a:t>.</a:t>
            </a:r>
          </a:p>
          <a:p>
            <a:endParaRPr lang="en-AU" sz="2200" dirty="0" smtClean="0">
              <a:latin typeface="Times New Roman" panose="02020603050405020304" pitchFamily="18" charset="0"/>
              <a:cs typeface="Times New Roman" panose="02020603050405020304" pitchFamily="18" charset="0"/>
            </a:endParaRPr>
          </a:p>
          <a:p>
            <a:r>
              <a:rPr lang="en-AU" sz="2200" dirty="0" smtClean="0">
                <a:latin typeface="Times New Roman" panose="02020603050405020304" pitchFamily="18" charset="0"/>
                <a:cs typeface="Times New Roman" panose="02020603050405020304" pitchFamily="18" charset="0"/>
              </a:rPr>
              <a:t>Who was most impacted by these behaviours?</a:t>
            </a:r>
          </a:p>
          <a:p>
            <a:endParaRPr lang="en-AU" sz="2200" dirty="0">
              <a:latin typeface="Times New Roman" panose="02020603050405020304" pitchFamily="18" charset="0"/>
              <a:cs typeface="Times New Roman" panose="02020603050405020304" pitchFamily="18" charset="0"/>
            </a:endParaRPr>
          </a:p>
          <a:p>
            <a:r>
              <a:rPr lang="en-AU" sz="2200" dirty="0" smtClean="0">
                <a:latin typeface="Times New Roman" panose="02020603050405020304" pitchFamily="18" charset="0"/>
                <a:cs typeface="Times New Roman" panose="02020603050405020304" pitchFamily="18" charset="0"/>
              </a:rPr>
              <a:t>Generally what strategies did you find most helpful?</a:t>
            </a:r>
          </a:p>
          <a:p>
            <a:endParaRPr lang="en-AU" sz="2200" dirty="0">
              <a:latin typeface="Times New Roman" panose="02020603050405020304" pitchFamily="18" charset="0"/>
              <a:cs typeface="Times New Roman" panose="02020603050405020304" pitchFamily="18" charset="0"/>
            </a:endParaRPr>
          </a:p>
          <a:p>
            <a:r>
              <a:rPr lang="en-AU" sz="2200" dirty="0" smtClean="0">
                <a:latin typeface="Times New Roman" panose="02020603050405020304" pitchFamily="18" charset="0"/>
                <a:cs typeface="Times New Roman" panose="02020603050405020304" pitchFamily="18" charset="0"/>
              </a:rPr>
              <a:t>What more do you think you need to know to be more effective in supporting children on the spectrum?</a:t>
            </a:r>
            <a:endParaRPr lang="en-AU" sz="2200" dirty="0">
              <a:latin typeface="Times New Roman" panose="02020603050405020304" pitchFamily="18" charset="0"/>
              <a:cs typeface="Times New Roman" panose="02020603050405020304" pitchFamily="18" charset="0"/>
            </a:endParaRPr>
          </a:p>
          <a:p>
            <a:endParaRPr lang="en-AU" sz="2200" dirty="0">
              <a:latin typeface="Times New Roman" panose="02020603050405020304" pitchFamily="18" charset="0"/>
              <a:cs typeface="Times New Roman" panose="02020603050405020304" pitchFamily="18" charset="0"/>
            </a:endParaRPr>
          </a:p>
        </p:txBody>
      </p:sp>
      <p:sp>
        <p:nvSpPr>
          <p:cNvPr id="5" name="Footer Placeholder 4"/>
          <p:cNvSpPr>
            <a:spLocks noGrp="1"/>
          </p:cNvSpPr>
          <p:nvPr>
            <p:ph type="ftr" sz="quarter" idx="11"/>
          </p:nvPr>
        </p:nvSpPr>
        <p:spPr/>
        <p:txBody>
          <a:bodyPr/>
          <a:lstStyle/>
          <a:p>
            <a:r>
              <a:rPr lang="en-AU" smtClean="0"/>
              <a:t>Dr. John Worthington 2016 © www.jweducation.com</a:t>
            </a:r>
            <a:endParaRPr lang="en-AU" dirty="0"/>
          </a:p>
        </p:txBody>
      </p:sp>
    </p:spTree>
    <p:extLst>
      <p:ext uri="{BB962C8B-B14F-4D97-AF65-F5344CB8AC3E}">
        <p14:creationId xmlns:p14="http://schemas.microsoft.com/office/powerpoint/2010/main" val="38349954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noAutofit/>
          </a:bodyPr>
          <a:lstStyle/>
          <a:p>
            <a:r>
              <a:rPr lang="en-AU" sz="3200" b="1" dirty="0">
                <a:latin typeface="Times New Roman" panose="02020603050405020304" pitchFamily="18" charset="0"/>
                <a:cs typeface="Times New Roman" panose="02020603050405020304" pitchFamily="18" charset="0"/>
              </a:rPr>
              <a:t>Brief </a:t>
            </a:r>
            <a:r>
              <a:rPr lang="en-AU" sz="3200" b="1" dirty="0" smtClean="0">
                <a:latin typeface="Times New Roman" panose="02020603050405020304" pitchFamily="18" charset="0"/>
                <a:cs typeface="Times New Roman" panose="02020603050405020304" pitchFamily="18" charset="0"/>
              </a:rPr>
              <a:t>Overview </a:t>
            </a:r>
            <a:r>
              <a:rPr lang="en-AU" sz="3200" b="1" dirty="0">
                <a:latin typeface="Times New Roman" panose="02020603050405020304" pitchFamily="18" charset="0"/>
                <a:cs typeface="Times New Roman" panose="02020603050405020304" pitchFamily="18" charset="0"/>
              </a:rPr>
              <a:t>of Autism </a:t>
            </a:r>
            <a:r>
              <a:rPr lang="en-AU" sz="3200" b="1" dirty="0" smtClean="0">
                <a:latin typeface="Times New Roman" panose="02020603050405020304" pitchFamily="18" charset="0"/>
                <a:cs typeface="Times New Roman" panose="02020603050405020304" pitchFamily="18" charset="0"/>
              </a:rPr>
              <a:t> </a:t>
            </a:r>
            <a:endParaRPr lang="en-AU" sz="32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533400" y="762000"/>
            <a:ext cx="8229600" cy="5059363"/>
          </a:xfrm>
        </p:spPr>
        <p:txBody>
          <a:bodyPr>
            <a:noAutofit/>
          </a:bodyPr>
          <a:lstStyle/>
          <a:p>
            <a:pPr>
              <a:lnSpc>
                <a:spcPct val="120000"/>
              </a:lnSpc>
            </a:pPr>
            <a:r>
              <a:rPr lang="en-AU" sz="2000" dirty="0">
                <a:latin typeface="Times New Roman" panose="02020603050405020304" pitchFamily="18" charset="0"/>
                <a:cs typeface="Times New Roman" panose="02020603050405020304" pitchFamily="18" charset="0"/>
              </a:rPr>
              <a:t>Autism is a </a:t>
            </a:r>
            <a:r>
              <a:rPr lang="en-AU" sz="2000" b="1" dirty="0">
                <a:latin typeface="Times New Roman" panose="02020603050405020304" pitchFamily="18" charset="0"/>
                <a:cs typeface="Times New Roman" panose="02020603050405020304" pitchFamily="18" charset="0"/>
              </a:rPr>
              <a:t>complex persistent disorder</a:t>
            </a:r>
            <a:r>
              <a:rPr lang="en-AU" sz="2000" dirty="0">
                <a:latin typeface="Times New Roman" panose="02020603050405020304" pitchFamily="18" charset="0"/>
                <a:cs typeface="Times New Roman" panose="02020603050405020304" pitchFamily="18" charset="0"/>
              </a:rPr>
              <a:t> which causes </a:t>
            </a:r>
            <a:r>
              <a:rPr lang="en-AU" sz="2000" b="1" dirty="0">
                <a:latin typeface="Times New Roman" panose="02020603050405020304" pitchFamily="18" charset="0"/>
                <a:cs typeface="Times New Roman" panose="02020603050405020304" pitchFamily="18" charset="0"/>
              </a:rPr>
              <a:t>significant impairment</a:t>
            </a:r>
            <a:r>
              <a:rPr lang="en-AU" sz="2000" dirty="0">
                <a:latin typeface="Times New Roman" panose="02020603050405020304" pitchFamily="18" charset="0"/>
                <a:cs typeface="Times New Roman" panose="02020603050405020304" pitchFamily="18" charset="0"/>
              </a:rPr>
              <a:t> that can however can be masked by learned or other compensatory strategies. The features which we are familiar with include difficulties with; </a:t>
            </a:r>
            <a:r>
              <a:rPr lang="en-AU" sz="2000" b="1" dirty="0">
                <a:latin typeface="Times New Roman" panose="02020603050405020304" pitchFamily="18" charset="0"/>
                <a:cs typeface="Times New Roman" panose="02020603050405020304" pitchFamily="18" charset="0"/>
              </a:rPr>
              <a:t>social communication, sensory sensitivities, interactions and reciprocity, non-verbal communication and establishing and maintaining relationships</a:t>
            </a:r>
            <a:r>
              <a:rPr lang="en-AU" sz="2000" dirty="0">
                <a:latin typeface="Times New Roman" panose="02020603050405020304" pitchFamily="18" charset="0"/>
                <a:cs typeface="Times New Roman" panose="02020603050405020304" pitchFamily="18" charset="0"/>
              </a:rPr>
              <a:t>. Also present can be variations </a:t>
            </a:r>
            <a:r>
              <a:rPr lang="en-AU" sz="2000" b="1" dirty="0">
                <a:latin typeface="Times New Roman" panose="02020603050405020304" pitchFamily="18" charset="0"/>
                <a:cs typeface="Times New Roman" panose="02020603050405020304" pitchFamily="18" charset="0"/>
              </a:rPr>
              <a:t>of repetitive behaviours, restricted interests and difficulties with change and a desire for sameness. </a:t>
            </a:r>
            <a:endParaRPr lang="en-AU" sz="2000" b="1" dirty="0" smtClean="0">
              <a:latin typeface="Times New Roman" panose="02020603050405020304" pitchFamily="18" charset="0"/>
              <a:cs typeface="Times New Roman" panose="02020603050405020304" pitchFamily="18" charset="0"/>
            </a:endParaRPr>
          </a:p>
          <a:p>
            <a:pPr>
              <a:lnSpc>
                <a:spcPct val="120000"/>
              </a:lnSpc>
            </a:pPr>
            <a:endParaRPr lang="en-AU" sz="2000" dirty="0">
              <a:latin typeface="Times New Roman" panose="02020603050405020304" pitchFamily="18" charset="0"/>
              <a:cs typeface="Times New Roman" panose="02020603050405020304" pitchFamily="18" charset="0"/>
            </a:endParaRPr>
          </a:p>
          <a:p>
            <a:pPr>
              <a:lnSpc>
                <a:spcPct val="120000"/>
              </a:lnSpc>
            </a:pPr>
            <a:r>
              <a:rPr lang="en-AU" sz="2000" dirty="0">
                <a:latin typeface="Times New Roman" panose="02020603050405020304" pitchFamily="18" charset="0"/>
                <a:cs typeface="Times New Roman" panose="02020603050405020304" pitchFamily="18" charset="0"/>
              </a:rPr>
              <a:t>Individuals on the spectrum can also have other significant disorders including </a:t>
            </a:r>
            <a:r>
              <a:rPr lang="en-AU" sz="2000" b="1" dirty="0">
                <a:latin typeface="Times New Roman" panose="02020603050405020304" pitchFamily="18" charset="0"/>
                <a:cs typeface="Times New Roman" panose="02020603050405020304" pitchFamily="18" charset="0"/>
              </a:rPr>
              <a:t>intellectual disability and or language impairment</a:t>
            </a:r>
            <a:r>
              <a:rPr lang="en-AU" sz="2000" dirty="0">
                <a:latin typeface="Times New Roman" panose="02020603050405020304" pitchFamily="18" charset="0"/>
                <a:cs typeface="Times New Roman" panose="02020603050405020304" pitchFamily="18" charset="0"/>
              </a:rPr>
              <a:t>, there can also be </a:t>
            </a:r>
            <a:r>
              <a:rPr lang="en-AU" sz="2000" b="1" dirty="0">
                <a:latin typeface="Times New Roman" panose="02020603050405020304" pitchFamily="18" charset="0"/>
                <a:cs typeface="Times New Roman" panose="02020603050405020304" pitchFamily="18" charset="0"/>
              </a:rPr>
              <a:t>motor defects</a:t>
            </a:r>
            <a:r>
              <a:rPr lang="en-AU" sz="2000" dirty="0">
                <a:latin typeface="Times New Roman" panose="02020603050405020304" pitchFamily="18" charset="0"/>
                <a:cs typeface="Times New Roman" panose="02020603050405020304" pitchFamily="18" charset="0"/>
              </a:rPr>
              <a:t> (e.g. atypical gait, clumsiness), self-injury (e.g. biting, head banging). Older individuals are more likely to have depression and suffer anxiety. </a:t>
            </a:r>
          </a:p>
          <a:p>
            <a:pPr>
              <a:lnSpc>
                <a:spcPct val="120000"/>
              </a:lnSpc>
            </a:pPr>
            <a:endParaRPr lang="en-AU" sz="2000" dirty="0">
              <a:latin typeface="Times New Roman" panose="02020603050405020304" pitchFamily="18" charset="0"/>
              <a:cs typeface="Times New Roman" panose="02020603050405020304" pitchFamily="18" charset="0"/>
            </a:endParaRPr>
          </a:p>
        </p:txBody>
      </p:sp>
      <p:sp>
        <p:nvSpPr>
          <p:cNvPr id="5" name="Footer Placeholder 4"/>
          <p:cNvSpPr>
            <a:spLocks noGrp="1"/>
          </p:cNvSpPr>
          <p:nvPr>
            <p:ph type="ftr" sz="quarter" idx="11"/>
          </p:nvPr>
        </p:nvSpPr>
        <p:spPr/>
        <p:txBody>
          <a:bodyPr/>
          <a:lstStyle/>
          <a:p>
            <a:r>
              <a:rPr lang="en-AU" smtClean="0"/>
              <a:t>Dr. John Worthington 2016 © www.jweducation.com</a:t>
            </a:r>
            <a:endParaRPr lang="en-AU" dirty="0"/>
          </a:p>
        </p:txBody>
      </p:sp>
    </p:spTree>
    <p:extLst>
      <p:ext uri="{BB962C8B-B14F-4D97-AF65-F5344CB8AC3E}">
        <p14:creationId xmlns:p14="http://schemas.microsoft.com/office/powerpoint/2010/main" val="25793651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sz="3600" b="1" dirty="0" smtClean="0">
                <a:latin typeface="Times New Roman" panose="02020603050405020304" pitchFamily="18" charset="0"/>
                <a:cs typeface="Times New Roman" panose="02020603050405020304" pitchFamily="18" charset="0"/>
              </a:rPr>
              <a:t>Severity </a:t>
            </a:r>
            <a:r>
              <a:rPr lang="en-AU" sz="3600" b="1" dirty="0">
                <a:latin typeface="Times New Roman" panose="02020603050405020304" pitchFamily="18" charset="0"/>
                <a:cs typeface="Times New Roman" panose="02020603050405020304" pitchFamily="18" charset="0"/>
              </a:rPr>
              <a:t>and </a:t>
            </a:r>
            <a:r>
              <a:rPr lang="en-AU" sz="3600" b="1" dirty="0" smtClean="0">
                <a:latin typeface="Times New Roman" panose="02020603050405020304" pitchFamily="18" charset="0"/>
                <a:cs typeface="Times New Roman" panose="02020603050405020304" pitchFamily="18" charset="0"/>
              </a:rPr>
              <a:t>How </a:t>
            </a:r>
            <a:r>
              <a:rPr lang="en-AU" sz="3600" b="1" dirty="0">
                <a:latin typeface="Times New Roman" panose="02020603050405020304" pitchFamily="18" charset="0"/>
                <a:cs typeface="Times New Roman" panose="02020603050405020304" pitchFamily="18" charset="0"/>
              </a:rPr>
              <a:t>the </a:t>
            </a:r>
            <a:r>
              <a:rPr lang="en-AU" sz="3600" b="1" dirty="0" smtClean="0">
                <a:latin typeface="Times New Roman" panose="02020603050405020304" pitchFamily="18" charset="0"/>
                <a:cs typeface="Times New Roman" panose="02020603050405020304" pitchFamily="18" charset="0"/>
              </a:rPr>
              <a:t>Behaviours </a:t>
            </a:r>
            <a:r>
              <a:rPr lang="en-AU" sz="3600" b="1" dirty="0">
                <a:latin typeface="Times New Roman" panose="02020603050405020304" pitchFamily="18" charset="0"/>
                <a:cs typeface="Times New Roman" panose="02020603050405020304" pitchFamily="18" charset="0"/>
              </a:rPr>
              <a:t>P</a:t>
            </a:r>
            <a:r>
              <a:rPr lang="en-AU" sz="3600" b="1" dirty="0" smtClean="0">
                <a:latin typeface="Times New Roman" panose="02020603050405020304" pitchFamily="18" charset="0"/>
                <a:cs typeface="Times New Roman" panose="02020603050405020304" pitchFamily="18" charset="0"/>
              </a:rPr>
              <a:t>resent </a:t>
            </a:r>
            <a:r>
              <a:rPr lang="en-AU" sz="3600" b="1" dirty="0">
                <a:latin typeface="Times New Roman" panose="02020603050405020304" pitchFamily="18" charset="0"/>
                <a:cs typeface="Times New Roman" panose="02020603050405020304" pitchFamily="18" charset="0"/>
              </a:rPr>
              <a:t>and </a:t>
            </a:r>
            <a:r>
              <a:rPr lang="en-AU" sz="3600" b="1" dirty="0" smtClean="0">
                <a:latin typeface="Times New Roman" panose="02020603050405020304" pitchFamily="18" charset="0"/>
                <a:cs typeface="Times New Roman" panose="02020603050405020304" pitchFamily="18" charset="0"/>
              </a:rPr>
              <a:t>Impact </a:t>
            </a:r>
            <a:r>
              <a:rPr lang="en-AU" sz="3600" b="1" dirty="0">
                <a:latin typeface="Times New Roman" panose="02020603050405020304" pitchFamily="18" charset="0"/>
                <a:cs typeface="Times New Roman" panose="02020603050405020304" pitchFamily="18" charset="0"/>
              </a:rPr>
              <a:t>on </a:t>
            </a:r>
            <a:r>
              <a:rPr lang="en-AU" sz="3600" b="1" dirty="0" smtClean="0">
                <a:latin typeface="Times New Roman" panose="02020603050405020304" pitchFamily="18" charset="0"/>
                <a:cs typeface="Times New Roman" panose="02020603050405020304" pitchFamily="18" charset="0"/>
              </a:rPr>
              <a:t>Children 1 </a:t>
            </a:r>
            <a:endParaRPr lang="en-AU" sz="36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1417638"/>
            <a:ext cx="8229600" cy="5440362"/>
          </a:xfrm>
        </p:spPr>
        <p:txBody>
          <a:bodyPr>
            <a:noAutofit/>
          </a:bodyPr>
          <a:lstStyle/>
          <a:p>
            <a:r>
              <a:rPr lang="en-AU" sz="2200" dirty="0">
                <a:latin typeface="Times New Roman" panose="02020603050405020304" pitchFamily="18" charset="0"/>
                <a:cs typeface="Times New Roman" panose="02020603050405020304" pitchFamily="18" charset="0"/>
              </a:rPr>
              <a:t>Most of us have a sense of what </a:t>
            </a:r>
            <a:r>
              <a:rPr lang="en-AU" sz="2200" dirty="0" smtClean="0">
                <a:latin typeface="Times New Roman" panose="02020603050405020304" pitchFamily="18" charset="0"/>
                <a:cs typeface="Times New Roman" panose="02020603050405020304" pitchFamily="18" charset="0"/>
              </a:rPr>
              <a:t>ASD is. </a:t>
            </a:r>
          </a:p>
          <a:p>
            <a:endParaRPr lang="en-AU" sz="2200" dirty="0" smtClean="0">
              <a:latin typeface="Times New Roman" panose="02020603050405020304" pitchFamily="18" charset="0"/>
              <a:cs typeface="Times New Roman" panose="02020603050405020304" pitchFamily="18" charset="0"/>
            </a:endParaRPr>
          </a:p>
          <a:p>
            <a:r>
              <a:rPr lang="en-AU" sz="2200" dirty="0" smtClean="0">
                <a:latin typeface="Times New Roman" panose="02020603050405020304" pitchFamily="18" charset="0"/>
                <a:cs typeface="Times New Roman" panose="02020603050405020304" pitchFamily="18" charset="0"/>
              </a:rPr>
              <a:t>Our view is </a:t>
            </a:r>
            <a:r>
              <a:rPr lang="en-AU" sz="2200" dirty="0">
                <a:latin typeface="Times New Roman" panose="02020603050405020304" pitchFamily="18" charset="0"/>
                <a:cs typeface="Times New Roman" panose="02020603050405020304" pitchFamily="18" charset="0"/>
              </a:rPr>
              <a:t>based on our reading, experiences and our contact with people on the spectrum. </a:t>
            </a:r>
            <a:r>
              <a:rPr lang="en-AU" sz="2200" i="1" dirty="0">
                <a:latin typeface="Times New Roman" panose="02020603050405020304" pitchFamily="18" charset="0"/>
                <a:cs typeface="Times New Roman" panose="02020603050405020304" pitchFamily="18" charset="0"/>
              </a:rPr>
              <a:t>But once you know one person with ASD, you only know one person with ASD</a:t>
            </a:r>
            <a:r>
              <a:rPr lang="en-AU" sz="2200" i="1" dirty="0" smtClean="0">
                <a:latin typeface="Times New Roman" panose="02020603050405020304" pitchFamily="18" charset="0"/>
                <a:cs typeface="Times New Roman" panose="02020603050405020304" pitchFamily="18" charset="0"/>
              </a:rPr>
              <a:t>.</a:t>
            </a:r>
            <a:endParaRPr lang="en-AU" sz="2200" dirty="0" smtClean="0">
              <a:latin typeface="Times New Roman" panose="02020603050405020304" pitchFamily="18" charset="0"/>
              <a:cs typeface="Times New Roman" panose="02020603050405020304" pitchFamily="18" charset="0"/>
            </a:endParaRPr>
          </a:p>
          <a:p>
            <a:endParaRPr lang="en-AU" sz="2200" dirty="0" smtClean="0">
              <a:latin typeface="Times New Roman" panose="02020603050405020304" pitchFamily="18" charset="0"/>
              <a:cs typeface="Times New Roman" panose="02020603050405020304" pitchFamily="18" charset="0"/>
            </a:endParaRPr>
          </a:p>
          <a:p>
            <a:r>
              <a:rPr lang="en-AU" sz="2200" dirty="0" smtClean="0">
                <a:latin typeface="Times New Roman" panose="02020603050405020304" pitchFamily="18" charset="0"/>
                <a:cs typeface="Times New Roman" panose="02020603050405020304" pitchFamily="18" charset="0"/>
              </a:rPr>
              <a:t>The </a:t>
            </a:r>
            <a:r>
              <a:rPr lang="en-AU" sz="2200" dirty="0">
                <a:latin typeface="Times New Roman" panose="02020603050405020304" pitchFamily="18" charset="0"/>
                <a:cs typeface="Times New Roman" panose="02020603050405020304" pitchFamily="18" charset="0"/>
              </a:rPr>
              <a:t>range of presentation is very wide, </a:t>
            </a:r>
            <a:r>
              <a:rPr lang="en-AU" sz="2200" dirty="0" smtClean="0">
                <a:latin typeface="Times New Roman" panose="02020603050405020304" pitchFamily="18" charset="0"/>
                <a:cs typeface="Times New Roman" panose="02020603050405020304" pitchFamily="18" charset="0"/>
              </a:rPr>
              <a:t>from extreme </a:t>
            </a:r>
            <a:r>
              <a:rPr lang="en-AU" sz="2200" dirty="0">
                <a:latin typeface="Times New Roman" panose="02020603050405020304" pitchFamily="18" charset="0"/>
                <a:cs typeface="Times New Roman" panose="02020603050405020304" pitchFamily="18" charset="0"/>
              </a:rPr>
              <a:t>in terms of </a:t>
            </a:r>
            <a:r>
              <a:rPr lang="en-AU" sz="2200" dirty="0" smtClean="0">
                <a:latin typeface="Times New Roman" panose="02020603050405020304" pitchFamily="18" charset="0"/>
                <a:cs typeface="Times New Roman" panose="02020603050405020304" pitchFamily="18" charset="0"/>
              </a:rPr>
              <a:t>limited </a:t>
            </a:r>
            <a:r>
              <a:rPr lang="en-AU" sz="2200" dirty="0">
                <a:latin typeface="Times New Roman" panose="02020603050405020304" pitchFamily="18" charset="0"/>
                <a:cs typeface="Times New Roman" panose="02020603050405020304" pitchFamily="18" charset="0"/>
              </a:rPr>
              <a:t>ability to function and interact in what might be considered a </a:t>
            </a:r>
            <a:r>
              <a:rPr lang="en-AU" sz="2200" dirty="0" smtClean="0">
                <a:latin typeface="Times New Roman" panose="02020603050405020304" pitchFamily="18" charset="0"/>
                <a:cs typeface="Times New Roman" panose="02020603050405020304" pitchFamily="18" charset="0"/>
              </a:rPr>
              <a:t>‘</a:t>
            </a:r>
            <a:r>
              <a:rPr lang="en-AU" sz="2200" dirty="0" err="1" smtClean="0">
                <a:latin typeface="Times New Roman" panose="02020603050405020304" pitchFamily="18" charset="0"/>
                <a:cs typeface="Times New Roman" panose="02020603050405020304" pitchFamily="18" charset="0"/>
              </a:rPr>
              <a:t>neurotypical</a:t>
            </a:r>
            <a:r>
              <a:rPr lang="en-AU" sz="2200" dirty="0" smtClean="0">
                <a:latin typeface="Times New Roman" panose="02020603050405020304" pitchFamily="18" charset="0"/>
                <a:cs typeface="Times New Roman" panose="02020603050405020304" pitchFamily="18" charset="0"/>
              </a:rPr>
              <a:t>’ way.</a:t>
            </a:r>
          </a:p>
          <a:p>
            <a:endParaRPr lang="en-AU" sz="2200" dirty="0" smtClean="0">
              <a:latin typeface="Times New Roman" panose="02020603050405020304" pitchFamily="18" charset="0"/>
              <a:cs typeface="Times New Roman" panose="02020603050405020304" pitchFamily="18" charset="0"/>
            </a:endParaRPr>
          </a:p>
          <a:p>
            <a:r>
              <a:rPr lang="en-AU" sz="2200" dirty="0" smtClean="0">
                <a:latin typeface="Times New Roman" panose="02020603050405020304" pitchFamily="18" charset="0"/>
                <a:cs typeface="Times New Roman" panose="02020603050405020304" pitchFamily="18" charset="0"/>
              </a:rPr>
              <a:t>These children need help to </a:t>
            </a:r>
            <a:r>
              <a:rPr lang="en-AU" sz="2200" dirty="0">
                <a:latin typeface="Times New Roman" panose="02020603050405020304" pitchFamily="18" charset="0"/>
                <a:cs typeface="Times New Roman" panose="02020603050405020304" pitchFamily="18" charset="0"/>
              </a:rPr>
              <a:t>minimise self-harm, reduce the impact of sensory overload, having some elements of two-way communication, allowing mobility, provide the opportunity for choice and identify and expand positive experiences. </a:t>
            </a:r>
          </a:p>
        </p:txBody>
      </p:sp>
      <p:sp>
        <p:nvSpPr>
          <p:cNvPr id="5" name="Footer Placeholder 4"/>
          <p:cNvSpPr>
            <a:spLocks noGrp="1"/>
          </p:cNvSpPr>
          <p:nvPr>
            <p:ph type="ftr" sz="quarter" idx="11"/>
          </p:nvPr>
        </p:nvSpPr>
        <p:spPr/>
        <p:txBody>
          <a:bodyPr/>
          <a:lstStyle/>
          <a:p>
            <a:r>
              <a:rPr lang="en-AU" smtClean="0"/>
              <a:t>Dr. John Worthington 2016 © www.jweducation.com</a:t>
            </a:r>
            <a:endParaRPr lang="en-AU" dirty="0"/>
          </a:p>
        </p:txBody>
      </p:sp>
    </p:spTree>
    <p:extLst>
      <p:ext uri="{BB962C8B-B14F-4D97-AF65-F5344CB8AC3E}">
        <p14:creationId xmlns:p14="http://schemas.microsoft.com/office/powerpoint/2010/main" val="29642040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sz="3200" b="1" dirty="0">
                <a:latin typeface="Times New Roman" panose="02020603050405020304" pitchFamily="18" charset="0"/>
                <a:cs typeface="Times New Roman" panose="02020603050405020304" pitchFamily="18" charset="0"/>
              </a:rPr>
              <a:t>Range of Severity and </a:t>
            </a:r>
            <a:r>
              <a:rPr lang="en-AU" sz="3200" b="1" dirty="0" smtClean="0">
                <a:latin typeface="Times New Roman" panose="02020603050405020304" pitchFamily="18" charset="0"/>
                <a:cs typeface="Times New Roman" panose="02020603050405020304" pitchFamily="18" charset="0"/>
              </a:rPr>
              <a:t>How </a:t>
            </a:r>
            <a:r>
              <a:rPr lang="en-AU" sz="3200" b="1" dirty="0">
                <a:latin typeface="Times New Roman" panose="02020603050405020304" pitchFamily="18" charset="0"/>
                <a:cs typeface="Times New Roman" panose="02020603050405020304" pitchFamily="18" charset="0"/>
              </a:rPr>
              <a:t>the Behaviours Present and Impact on </a:t>
            </a:r>
            <a:r>
              <a:rPr lang="en-AU" sz="3200" b="1" dirty="0" smtClean="0">
                <a:latin typeface="Times New Roman" panose="02020603050405020304" pitchFamily="18" charset="0"/>
                <a:cs typeface="Times New Roman" panose="02020603050405020304" pitchFamily="18" charset="0"/>
              </a:rPr>
              <a:t>Children 2</a:t>
            </a:r>
            <a:endParaRPr lang="en-AU" sz="3200" dirty="0"/>
          </a:p>
        </p:txBody>
      </p:sp>
      <p:sp>
        <p:nvSpPr>
          <p:cNvPr id="3" name="Content Placeholder 2"/>
          <p:cNvSpPr>
            <a:spLocks noGrp="1"/>
          </p:cNvSpPr>
          <p:nvPr>
            <p:ph idx="1"/>
          </p:nvPr>
        </p:nvSpPr>
        <p:spPr/>
        <p:txBody>
          <a:bodyPr>
            <a:normAutofit/>
          </a:bodyPr>
          <a:lstStyle/>
          <a:p>
            <a:r>
              <a:rPr lang="en-AU" sz="2200" dirty="0">
                <a:latin typeface="Times New Roman" panose="02020603050405020304" pitchFamily="18" charset="0"/>
                <a:cs typeface="Times New Roman" panose="02020603050405020304" pitchFamily="18" charset="0"/>
              </a:rPr>
              <a:t>Children who are impacted to a much lesser degree may at first present with little that seems out of the normal. </a:t>
            </a:r>
            <a:endParaRPr lang="en-AU" sz="2200" dirty="0" smtClean="0">
              <a:latin typeface="Times New Roman" panose="02020603050405020304" pitchFamily="18" charset="0"/>
              <a:cs typeface="Times New Roman" panose="02020603050405020304" pitchFamily="18" charset="0"/>
            </a:endParaRPr>
          </a:p>
          <a:p>
            <a:endParaRPr lang="en-AU" sz="2200" dirty="0">
              <a:latin typeface="Times New Roman" panose="02020603050405020304" pitchFamily="18" charset="0"/>
              <a:cs typeface="Times New Roman" panose="02020603050405020304" pitchFamily="18" charset="0"/>
            </a:endParaRPr>
          </a:p>
          <a:p>
            <a:r>
              <a:rPr lang="en-AU" sz="2200" dirty="0" smtClean="0">
                <a:latin typeface="Times New Roman" panose="02020603050405020304" pitchFamily="18" charset="0"/>
                <a:cs typeface="Times New Roman" panose="02020603050405020304" pitchFamily="18" charset="0"/>
              </a:rPr>
              <a:t>However </a:t>
            </a:r>
            <a:r>
              <a:rPr lang="en-AU" sz="2200" dirty="0">
                <a:latin typeface="Times New Roman" panose="02020603050405020304" pitchFamily="18" charset="0"/>
                <a:cs typeface="Times New Roman" panose="02020603050405020304" pitchFamily="18" charset="0"/>
              </a:rPr>
              <a:t>for children with less obvious behaviours it is essential to spend time with them to gain an understanding as to what lead to their diagnosis. </a:t>
            </a:r>
            <a:endParaRPr lang="en-AU" sz="2200" dirty="0" smtClean="0">
              <a:latin typeface="Times New Roman" panose="02020603050405020304" pitchFamily="18" charset="0"/>
              <a:cs typeface="Times New Roman" panose="02020603050405020304" pitchFamily="18" charset="0"/>
            </a:endParaRPr>
          </a:p>
          <a:p>
            <a:endParaRPr lang="en-AU" sz="2200" dirty="0" smtClean="0">
              <a:latin typeface="Times New Roman" panose="02020603050405020304" pitchFamily="18" charset="0"/>
              <a:cs typeface="Times New Roman" panose="02020603050405020304" pitchFamily="18" charset="0"/>
            </a:endParaRPr>
          </a:p>
          <a:p>
            <a:r>
              <a:rPr lang="en-AU" sz="2200" dirty="0" smtClean="0">
                <a:latin typeface="Times New Roman" panose="02020603050405020304" pitchFamily="18" charset="0"/>
                <a:cs typeface="Times New Roman" panose="02020603050405020304" pitchFamily="18" charset="0"/>
              </a:rPr>
              <a:t>Despite seeming to have more appropriate skills and more generally acceptable behaviours, these children may experience extreme anxiety regarding social interactions, transitions, change to routines etc. They may ‘hold it together at school’ (mostly) and fall apart when they get home.</a:t>
            </a:r>
            <a:endParaRPr lang="en-AU" sz="2200" dirty="0">
              <a:latin typeface="Times New Roman" panose="02020603050405020304" pitchFamily="18" charset="0"/>
              <a:cs typeface="Times New Roman" panose="02020603050405020304" pitchFamily="18" charset="0"/>
            </a:endParaRPr>
          </a:p>
        </p:txBody>
      </p:sp>
      <p:sp>
        <p:nvSpPr>
          <p:cNvPr id="5" name="Footer Placeholder 4"/>
          <p:cNvSpPr>
            <a:spLocks noGrp="1"/>
          </p:cNvSpPr>
          <p:nvPr>
            <p:ph type="ftr" sz="quarter" idx="11"/>
          </p:nvPr>
        </p:nvSpPr>
        <p:spPr/>
        <p:txBody>
          <a:bodyPr/>
          <a:lstStyle/>
          <a:p>
            <a:r>
              <a:rPr lang="en-AU" smtClean="0"/>
              <a:t>Dr. John Worthington 2016 © www.jweducation.com</a:t>
            </a:r>
            <a:endParaRPr lang="en-AU" dirty="0"/>
          </a:p>
        </p:txBody>
      </p:sp>
    </p:spTree>
    <p:extLst>
      <p:ext uri="{BB962C8B-B14F-4D97-AF65-F5344CB8AC3E}">
        <p14:creationId xmlns:p14="http://schemas.microsoft.com/office/powerpoint/2010/main" val="8467997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normAutofit fontScale="90000"/>
          </a:bodyPr>
          <a:lstStyle/>
          <a:p>
            <a:r>
              <a:rPr lang="en-AU" sz="3600" b="1" dirty="0">
                <a:latin typeface="Times New Roman" panose="02020603050405020304" pitchFamily="18" charset="0"/>
                <a:cs typeface="Times New Roman" panose="02020603050405020304" pitchFamily="18" charset="0"/>
              </a:rPr>
              <a:t>Caution about </a:t>
            </a:r>
            <a:r>
              <a:rPr lang="en-AU" sz="3600" b="1" dirty="0" smtClean="0">
                <a:latin typeface="Times New Roman" panose="02020603050405020304" pitchFamily="18" charset="0"/>
                <a:cs typeface="Times New Roman" panose="02020603050405020304" pitchFamily="18" charset="0"/>
              </a:rPr>
              <a:t>Inadvertent </a:t>
            </a:r>
            <a:r>
              <a:rPr lang="en-AU" sz="3600" b="1" dirty="0">
                <a:latin typeface="Times New Roman" panose="02020603050405020304" pitchFamily="18" charset="0"/>
                <a:cs typeface="Times New Roman" panose="02020603050405020304" pitchFamily="18" charset="0"/>
              </a:rPr>
              <a:t>L</a:t>
            </a:r>
            <a:r>
              <a:rPr lang="en-AU" sz="3600" b="1" dirty="0" smtClean="0">
                <a:latin typeface="Times New Roman" panose="02020603050405020304" pitchFamily="18" charset="0"/>
                <a:cs typeface="Times New Roman" panose="02020603050405020304" pitchFamily="18" charset="0"/>
              </a:rPr>
              <a:t>abelling </a:t>
            </a:r>
            <a:r>
              <a:rPr lang="en-AU" sz="3600" b="1" dirty="0">
                <a:latin typeface="Times New Roman" panose="02020603050405020304" pitchFamily="18" charset="0"/>
                <a:cs typeface="Times New Roman" panose="02020603050405020304" pitchFamily="18" charset="0"/>
              </a:rPr>
              <a:t>/ </a:t>
            </a:r>
            <a:r>
              <a:rPr lang="en-AU" sz="3600" b="1" dirty="0" smtClean="0">
                <a:latin typeface="Times New Roman" panose="02020603050405020304" pitchFamily="18" charset="0"/>
                <a:cs typeface="Times New Roman" panose="02020603050405020304" pitchFamily="18" charset="0"/>
              </a:rPr>
              <a:t>Diagnosis  </a:t>
            </a:r>
            <a:r>
              <a:rPr lang="en-AU" dirty="0"/>
              <a:t/>
            </a:r>
            <a:br>
              <a:rPr lang="en-AU" dirty="0"/>
            </a:br>
            <a:endParaRPr lang="en-AU" dirty="0"/>
          </a:p>
        </p:txBody>
      </p:sp>
      <p:sp>
        <p:nvSpPr>
          <p:cNvPr id="3" name="Content Placeholder 2"/>
          <p:cNvSpPr>
            <a:spLocks noGrp="1"/>
          </p:cNvSpPr>
          <p:nvPr>
            <p:ph idx="1"/>
          </p:nvPr>
        </p:nvSpPr>
        <p:spPr>
          <a:xfrm>
            <a:off x="533400" y="1371600"/>
            <a:ext cx="8229600" cy="5745163"/>
          </a:xfrm>
        </p:spPr>
        <p:txBody>
          <a:bodyPr>
            <a:normAutofit/>
          </a:bodyPr>
          <a:lstStyle/>
          <a:p>
            <a:r>
              <a:rPr lang="en-AU" sz="2200" dirty="0">
                <a:latin typeface="Times New Roman" panose="02020603050405020304" pitchFamily="18" charset="0"/>
                <a:cs typeface="Times New Roman" panose="02020603050405020304" pitchFamily="18" charset="0"/>
              </a:rPr>
              <a:t>Like all of </a:t>
            </a:r>
            <a:r>
              <a:rPr lang="en-AU" sz="2200" dirty="0" smtClean="0">
                <a:latin typeface="Times New Roman" panose="02020603050405020304" pitchFamily="18" charset="0"/>
                <a:cs typeface="Times New Roman" panose="02020603050405020304" pitchFamily="18" charset="0"/>
              </a:rPr>
              <a:t>us, </a:t>
            </a:r>
            <a:r>
              <a:rPr lang="en-AU" sz="2200" dirty="0">
                <a:latin typeface="Times New Roman" panose="02020603050405020304" pitchFamily="18" charset="0"/>
                <a:cs typeface="Times New Roman" panose="02020603050405020304" pitchFamily="18" charset="0"/>
              </a:rPr>
              <a:t>parents </a:t>
            </a:r>
            <a:r>
              <a:rPr lang="en-AU" sz="2200" dirty="0" smtClean="0">
                <a:latin typeface="Times New Roman" panose="02020603050405020304" pitchFamily="18" charset="0"/>
                <a:cs typeface="Times New Roman" panose="02020603050405020304" pitchFamily="18" charset="0"/>
              </a:rPr>
              <a:t>search the </a:t>
            </a:r>
            <a:r>
              <a:rPr lang="en-AU" sz="2200" dirty="0">
                <a:latin typeface="Times New Roman" panose="02020603050405020304" pitchFamily="18" charset="0"/>
                <a:cs typeface="Times New Roman" panose="02020603050405020304" pitchFamily="18" charset="0"/>
              </a:rPr>
              <a:t>WWW for information and </a:t>
            </a:r>
            <a:r>
              <a:rPr lang="en-AU" sz="2200" dirty="0" smtClean="0">
                <a:latin typeface="Times New Roman" panose="02020603050405020304" pitchFamily="18" charset="0"/>
                <a:cs typeface="Times New Roman" panose="02020603050405020304" pitchFamily="18" charset="0"/>
              </a:rPr>
              <a:t>in </a:t>
            </a:r>
            <a:r>
              <a:rPr lang="en-AU" sz="2200" dirty="0">
                <a:latin typeface="Times New Roman" panose="02020603050405020304" pitchFamily="18" charset="0"/>
                <a:cs typeface="Times New Roman" panose="02020603050405020304" pitchFamily="18" charset="0"/>
              </a:rPr>
              <a:t>an effort to understand their child, so it is vitally important for professionals to be </a:t>
            </a:r>
            <a:r>
              <a:rPr lang="en-AU" sz="2200" b="1" dirty="0">
                <a:latin typeface="Times New Roman" panose="02020603050405020304" pitchFamily="18" charset="0"/>
                <a:cs typeface="Times New Roman" panose="02020603050405020304" pitchFamily="18" charset="0"/>
              </a:rPr>
              <a:t>considered and appropriate with the words they use</a:t>
            </a:r>
            <a:r>
              <a:rPr lang="en-AU" sz="2200" dirty="0">
                <a:latin typeface="Times New Roman" panose="02020603050405020304" pitchFamily="18" charset="0"/>
                <a:cs typeface="Times New Roman" panose="02020603050405020304" pitchFamily="18" charset="0"/>
              </a:rPr>
              <a:t> when interacting with parents, carrying out therapy, undertaking assessments and making formal </a:t>
            </a:r>
            <a:r>
              <a:rPr lang="en-AU" sz="2200" dirty="0" smtClean="0">
                <a:latin typeface="Times New Roman" panose="02020603050405020304" pitchFamily="18" charset="0"/>
                <a:cs typeface="Times New Roman" panose="02020603050405020304" pitchFamily="18" charset="0"/>
              </a:rPr>
              <a:t>records.</a:t>
            </a:r>
          </a:p>
          <a:p>
            <a:r>
              <a:rPr lang="en-AU" sz="2200" dirty="0" smtClean="0">
                <a:latin typeface="Times New Roman" panose="02020603050405020304" pitchFamily="18" charset="0"/>
                <a:cs typeface="Times New Roman" panose="02020603050405020304" pitchFamily="18" charset="0"/>
              </a:rPr>
              <a:t>These </a:t>
            </a:r>
            <a:r>
              <a:rPr lang="en-AU" sz="2200" dirty="0">
                <a:latin typeface="Times New Roman" panose="02020603050405020304" pitchFamily="18" charset="0"/>
                <a:cs typeface="Times New Roman" panose="02020603050405020304" pitchFamily="18" charset="0"/>
              </a:rPr>
              <a:t>words can have a major impact. This </a:t>
            </a:r>
            <a:r>
              <a:rPr lang="en-AU" sz="2200" b="1" dirty="0">
                <a:latin typeface="Times New Roman" panose="02020603050405020304" pitchFamily="18" charset="0"/>
                <a:cs typeface="Times New Roman" panose="02020603050405020304" pitchFamily="18" charset="0"/>
              </a:rPr>
              <a:t>impact can be significant </a:t>
            </a:r>
            <a:r>
              <a:rPr lang="en-AU" sz="2200" dirty="0">
                <a:latin typeface="Times New Roman" panose="02020603050405020304" pitchFamily="18" charset="0"/>
                <a:cs typeface="Times New Roman" panose="02020603050405020304" pitchFamily="18" charset="0"/>
              </a:rPr>
              <a:t>and </a:t>
            </a:r>
            <a:r>
              <a:rPr lang="en-AU" sz="2200" b="1" dirty="0">
                <a:latin typeface="Times New Roman" panose="02020603050405020304" pitchFamily="18" charset="0"/>
                <a:cs typeface="Times New Roman" panose="02020603050405020304" pitchFamily="18" charset="0"/>
              </a:rPr>
              <a:t>very positive</a:t>
            </a:r>
            <a:r>
              <a:rPr lang="en-AU" sz="2200" dirty="0">
                <a:latin typeface="Times New Roman" panose="02020603050405020304" pitchFamily="18" charset="0"/>
                <a:cs typeface="Times New Roman" panose="02020603050405020304" pitchFamily="18" charset="0"/>
              </a:rPr>
              <a:t> for children and their families but also has the </a:t>
            </a:r>
            <a:r>
              <a:rPr lang="en-AU" sz="2200" b="1" dirty="0">
                <a:latin typeface="Times New Roman" panose="02020603050405020304" pitchFamily="18" charset="0"/>
                <a:cs typeface="Times New Roman" panose="02020603050405020304" pitchFamily="18" charset="0"/>
              </a:rPr>
              <a:t>potential of being negative</a:t>
            </a:r>
            <a:r>
              <a:rPr lang="en-AU" sz="2200" dirty="0">
                <a:latin typeface="Times New Roman" panose="02020603050405020304" pitchFamily="18" charset="0"/>
                <a:cs typeface="Times New Roman" panose="02020603050405020304" pitchFamily="18" charset="0"/>
              </a:rPr>
              <a:t> and further burdening the </a:t>
            </a:r>
            <a:r>
              <a:rPr lang="en-AU" sz="2200" dirty="0" smtClean="0">
                <a:latin typeface="Times New Roman" panose="02020603050405020304" pitchFamily="18" charset="0"/>
                <a:cs typeface="Times New Roman" panose="02020603050405020304" pitchFamily="18" charset="0"/>
              </a:rPr>
              <a:t>parents. </a:t>
            </a:r>
          </a:p>
          <a:p>
            <a:r>
              <a:rPr lang="en-AU" sz="2200" dirty="0">
                <a:latin typeface="Times New Roman" panose="02020603050405020304" pitchFamily="18" charset="0"/>
                <a:cs typeface="Times New Roman" panose="02020603050405020304" pitchFamily="18" charset="0"/>
              </a:rPr>
              <a:t>Y</a:t>
            </a:r>
            <a:r>
              <a:rPr lang="en-AU" sz="2200" dirty="0" smtClean="0">
                <a:latin typeface="Times New Roman" panose="02020603050405020304" pitchFamily="18" charset="0"/>
                <a:cs typeface="Times New Roman" panose="02020603050405020304" pitchFamily="18" charset="0"/>
              </a:rPr>
              <a:t>our </a:t>
            </a:r>
            <a:r>
              <a:rPr lang="en-AU" sz="2200" dirty="0">
                <a:latin typeface="Times New Roman" panose="02020603050405020304" pitchFamily="18" charset="0"/>
                <a:cs typeface="Times New Roman" panose="02020603050405020304" pitchFamily="18" charset="0"/>
              </a:rPr>
              <a:t>words and actions and what those words and actions imply need to reflect your confidence, professionality and knowledge. </a:t>
            </a:r>
          </a:p>
          <a:p>
            <a:r>
              <a:rPr lang="en-AU" sz="2200" dirty="0">
                <a:latin typeface="Times New Roman" panose="02020603050405020304" pitchFamily="18" charset="0"/>
                <a:cs typeface="Times New Roman" panose="02020603050405020304" pitchFamily="18" charset="0"/>
              </a:rPr>
              <a:t>It is a </a:t>
            </a:r>
            <a:r>
              <a:rPr lang="en-AU" sz="2200" b="1" dirty="0">
                <a:latin typeface="Times New Roman" panose="02020603050405020304" pitchFamily="18" charset="0"/>
                <a:cs typeface="Times New Roman" panose="02020603050405020304" pitchFamily="18" charset="0"/>
              </a:rPr>
              <a:t>demanding professional responsibility</a:t>
            </a:r>
            <a:r>
              <a:rPr lang="en-AU" sz="2200" dirty="0">
                <a:latin typeface="Times New Roman" panose="02020603050405020304" pitchFamily="18" charset="0"/>
                <a:cs typeface="Times New Roman" panose="02020603050405020304" pitchFamily="18" charset="0"/>
              </a:rPr>
              <a:t> to be the individual (or part of a team) considering and making a formal </a:t>
            </a:r>
            <a:r>
              <a:rPr lang="en-AU" sz="2200" dirty="0" smtClean="0">
                <a:latin typeface="Times New Roman" panose="02020603050405020304" pitchFamily="18" charset="0"/>
                <a:cs typeface="Times New Roman" panose="02020603050405020304" pitchFamily="18" charset="0"/>
              </a:rPr>
              <a:t>diagnosis of an ASD. </a:t>
            </a:r>
            <a:endParaRPr lang="en-AU" sz="2200" dirty="0">
              <a:latin typeface="Times New Roman" panose="02020603050405020304" pitchFamily="18" charset="0"/>
              <a:cs typeface="Times New Roman" panose="02020603050405020304" pitchFamily="18" charset="0"/>
            </a:endParaRPr>
          </a:p>
          <a:p>
            <a:endParaRPr lang="en-AU" sz="2200" dirty="0">
              <a:latin typeface="Times New Roman" panose="02020603050405020304" pitchFamily="18" charset="0"/>
              <a:cs typeface="Times New Roman" panose="02020603050405020304" pitchFamily="18" charset="0"/>
            </a:endParaRPr>
          </a:p>
        </p:txBody>
      </p:sp>
      <p:sp>
        <p:nvSpPr>
          <p:cNvPr id="5" name="Footer Placeholder 4"/>
          <p:cNvSpPr>
            <a:spLocks noGrp="1"/>
          </p:cNvSpPr>
          <p:nvPr>
            <p:ph type="ftr" sz="quarter" idx="11"/>
          </p:nvPr>
        </p:nvSpPr>
        <p:spPr/>
        <p:txBody>
          <a:bodyPr/>
          <a:lstStyle/>
          <a:p>
            <a:r>
              <a:rPr lang="en-AU" smtClean="0"/>
              <a:t>Dr. John Worthington 2016 © www.jweducation.com</a:t>
            </a:r>
            <a:endParaRPr lang="en-AU" dirty="0"/>
          </a:p>
        </p:txBody>
      </p:sp>
    </p:spTree>
    <p:extLst>
      <p:ext uri="{BB962C8B-B14F-4D97-AF65-F5344CB8AC3E}">
        <p14:creationId xmlns:p14="http://schemas.microsoft.com/office/powerpoint/2010/main" val="6645844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sz="3200" b="1" dirty="0" smtClean="0">
                <a:latin typeface="Times New Roman" panose="02020603050405020304" pitchFamily="18" charset="0"/>
                <a:cs typeface="Times New Roman" panose="02020603050405020304" pitchFamily="18" charset="0"/>
              </a:rPr>
              <a:t>What are Your Experiences with Children with more Extreme </a:t>
            </a:r>
            <a:r>
              <a:rPr lang="en-AU" sz="3200" b="1" dirty="0" err="1" smtClean="0">
                <a:latin typeface="Times New Roman" panose="02020603050405020304" pitchFamily="18" charset="0"/>
                <a:cs typeface="Times New Roman" panose="02020603050405020304" pitchFamily="18" charset="0"/>
              </a:rPr>
              <a:t>behavoiurs</a:t>
            </a:r>
            <a:endParaRPr lang="en-AU" sz="32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533400" y="2133600"/>
            <a:ext cx="8229600" cy="4525963"/>
          </a:xfrm>
        </p:spPr>
        <p:txBody>
          <a:bodyPr>
            <a:normAutofit/>
          </a:bodyPr>
          <a:lstStyle/>
          <a:p>
            <a:r>
              <a:rPr lang="en-AU" sz="2200" dirty="0" smtClean="0">
                <a:latin typeface="Times New Roman" panose="02020603050405020304" pitchFamily="18" charset="0"/>
                <a:cs typeface="Times New Roman" panose="02020603050405020304" pitchFamily="18" charset="0"/>
              </a:rPr>
              <a:t>Specifically what were the challenging behaviours you observed?</a:t>
            </a:r>
          </a:p>
          <a:p>
            <a:endParaRPr lang="en-AU" sz="2200" dirty="0" smtClean="0">
              <a:latin typeface="Times New Roman" panose="02020603050405020304" pitchFamily="18" charset="0"/>
              <a:cs typeface="Times New Roman" panose="02020603050405020304" pitchFamily="18" charset="0"/>
            </a:endParaRPr>
          </a:p>
          <a:p>
            <a:r>
              <a:rPr lang="en-AU" sz="2200" dirty="0" smtClean="0">
                <a:latin typeface="Times New Roman" panose="02020603050405020304" pitchFamily="18" charset="0"/>
                <a:cs typeface="Times New Roman" panose="02020603050405020304" pitchFamily="18" charset="0"/>
              </a:rPr>
              <a:t>What underlined your approach to making changes?</a:t>
            </a:r>
          </a:p>
          <a:p>
            <a:endParaRPr lang="en-AU" sz="2200" dirty="0" smtClean="0">
              <a:latin typeface="Times New Roman" panose="02020603050405020304" pitchFamily="18" charset="0"/>
              <a:cs typeface="Times New Roman" panose="02020603050405020304" pitchFamily="18" charset="0"/>
            </a:endParaRPr>
          </a:p>
          <a:p>
            <a:r>
              <a:rPr lang="en-AU" sz="2200" dirty="0" smtClean="0">
                <a:latin typeface="Times New Roman" panose="02020603050405020304" pitchFamily="18" charset="0"/>
                <a:cs typeface="Times New Roman" panose="02020603050405020304" pitchFamily="18" charset="0"/>
              </a:rPr>
              <a:t>Who were the key people involved?</a:t>
            </a:r>
          </a:p>
          <a:p>
            <a:endParaRPr lang="en-AU" sz="2200" dirty="0" smtClean="0">
              <a:latin typeface="Times New Roman" panose="02020603050405020304" pitchFamily="18" charset="0"/>
              <a:cs typeface="Times New Roman" panose="02020603050405020304" pitchFamily="18" charset="0"/>
            </a:endParaRPr>
          </a:p>
          <a:p>
            <a:r>
              <a:rPr lang="en-AU" sz="2200" dirty="0" smtClean="0">
                <a:latin typeface="Times New Roman" panose="02020603050405020304" pitchFamily="18" charset="0"/>
                <a:cs typeface="Times New Roman" panose="02020603050405020304" pitchFamily="18" charset="0"/>
              </a:rPr>
              <a:t>Were your strategies aimed at preventing / avoiding behaviours or reacting to behaviours. </a:t>
            </a:r>
            <a:endParaRPr lang="en-AU" sz="2200" dirty="0">
              <a:latin typeface="Times New Roman" panose="02020603050405020304" pitchFamily="18" charset="0"/>
              <a:cs typeface="Times New Roman" panose="02020603050405020304" pitchFamily="18" charset="0"/>
            </a:endParaRPr>
          </a:p>
        </p:txBody>
      </p:sp>
      <p:sp>
        <p:nvSpPr>
          <p:cNvPr id="5" name="Footer Placeholder 4"/>
          <p:cNvSpPr>
            <a:spLocks noGrp="1"/>
          </p:cNvSpPr>
          <p:nvPr>
            <p:ph type="ftr" sz="quarter" idx="11"/>
          </p:nvPr>
        </p:nvSpPr>
        <p:spPr/>
        <p:txBody>
          <a:bodyPr/>
          <a:lstStyle/>
          <a:p>
            <a:r>
              <a:rPr lang="en-AU" smtClean="0"/>
              <a:t>Dr. John Worthington 2016 © www.jweducation.com</a:t>
            </a:r>
            <a:endParaRPr lang="en-AU" dirty="0"/>
          </a:p>
        </p:txBody>
      </p:sp>
    </p:spTree>
    <p:extLst>
      <p:ext uri="{BB962C8B-B14F-4D97-AF65-F5344CB8AC3E}">
        <p14:creationId xmlns:p14="http://schemas.microsoft.com/office/powerpoint/2010/main" val="3357886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sz="3200" b="1" dirty="0">
                <a:latin typeface="Times New Roman" panose="02020603050405020304" pitchFamily="18" charset="0"/>
                <a:cs typeface="Times New Roman" panose="02020603050405020304" pitchFamily="18" charset="0"/>
              </a:rPr>
              <a:t>Case Study </a:t>
            </a:r>
            <a:r>
              <a:rPr lang="en-AU" sz="3200" b="1" dirty="0" smtClean="0">
                <a:latin typeface="Times New Roman" panose="02020603050405020304" pitchFamily="18" charset="0"/>
                <a:cs typeface="Times New Roman" panose="02020603050405020304" pitchFamily="18" charset="0"/>
              </a:rPr>
              <a:t>Jim 1</a:t>
            </a:r>
            <a:endParaRPr lang="en-AU" sz="32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fontScale="70000" lnSpcReduction="20000"/>
          </a:bodyPr>
          <a:lstStyle/>
          <a:p>
            <a:r>
              <a:rPr lang="en-AU" dirty="0">
                <a:latin typeface="Times New Roman" panose="02020603050405020304" pitchFamily="18" charset="0"/>
                <a:cs typeface="Times New Roman" panose="02020603050405020304" pitchFamily="18" charset="0"/>
              </a:rPr>
              <a:t>Jim is now an adult whom I met about 15 years ago. In the ten or so years I knew him he displayed a range of extreme behaviours which restricted his life and that of his parents to a very great degree. Supporting his parents to help manage his behaviours was a major challenge. Throughout the focus was in reducing self-harm, introducing basic self-care, having reliable communication, providing choice and improving his life experiences. </a:t>
            </a:r>
            <a:endParaRPr lang="en-AU" dirty="0" smtClean="0">
              <a:latin typeface="Times New Roman" panose="02020603050405020304" pitchFamily="18" charset="0"/>
              <a:cs typeface="Times New Roman" panose="02020603050405020304" pitchFamily="18" charset="0"/>
            </a:endParaRPr>
          </a:p>
          <a:p>
            <a:endParaRPr lang="en-AU" dirty="0">
              <a:latin typeface="Times New Roman" panose="02020603050405020304" pitchFamily="18" charset="0"/>
              <a:cs typeface="Times New Roman" panose="02020603050405020304" pitchFamily="18" charset="0"/>
            </a:endParaRPr>
          </a:p>
          <a:p>
            <a:r>
              <a:rPr lang="en-AU" dirty="0">
                <a:latin typeface="Times New Roman" panose="02020603050405020304" pitchFamily="18" charset="0"/>
                <a:cs typeface="Times New Roman" panose="02020603050405020304" pitchFamily="18" charset="0"/>
              </a:rPr>
              <a:t>In addition to his ASD type behaviours, Jim was deaf, non-verbal (except for some very occasional words) and presented as severely intellectually impaired. While my initial contact with Jim was to try to administer some formal assessments, it became clear that even on a ‘good’ day it was not possible to engage him in any meaning full way. He would need a lot encouragement to sit at a table, he could not focus on basic pictures or objects and at best he would mimic actions and copy words with some word type utterances.   </a:t>
            </a:r>
          </a:p>
          <a:p>
            <a:endParaRPr lang="en-AU" dirty="0">
              <a:latin typeface="Times New Roman" panose="02020603050405020304" pitchFamily="18" charset="0"/>
              <a:cs typeface="Times New Roman" panose="02020603050405020304" pitchFamily="18" charset="0"/>
            </a:endParaRPr>
          </a:p>
        </p:txBody>
      </p:sp>
      <p:sp>
        <p:nvSpPr>
          <p:cNvPr id="5" name="Footer Placeholder 4"/>
          <p:cNvSpPr>
            <a:spLocks noGrp="1"/>
          </p:cNvSpPr>
          <p:nvPr>
            <p:ph type="ftr" sz="quarter" idx="11"/>
          </p:nvPr>
        </p:nvSpPr>
        <p:spPr/>
        <p:txBody>
          <a:bodyPr/>
          <a:lstStyle/>
          <a:p>
            <a:r>
              <a:rPr lang="en-AU" smtClean="0"/>
              <a:t>Dr. John Worthington 2016 © www.jweducation.com</a:t>
            </a:r>
            <a:endParaRPr lang="en-AU" dirty="0"/>
          </a:p>
        </p:txBody>
      </p:sp>
    </p:spTree>
    <p:extLst>
      <p:ext uri="{BB962C8B-B14F-4D97-AF65-F5344CB8AC3E}">
        <p14:creationId xmlns:p14="http://schemas.microsoft.com/office/powerpoint/2010/main" val="340740762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201</TotalTime>
  <Words>3733</Words>
  <Application>Microsoft Office PowerPoint</Application>
  <PresentationFormat>On-screen Show (4:3)</PresentationFormat>
  <Paragraphs>256</Paragraphs>
  <Slides>29</Slides>
  <Notes>0</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Office Theme</vt:lpstr>
      <vt:lpstr>Understanding and Implementing Positive Behaviour Management for Children with Autism </vt:lpstr>
      <vt:lpstr>OVERVIEW </vt:lpstr>
      <vt:lpstr>Your Experiences </vt:lpstr>
      <vt:lpstr>Brief Overview of Autism  </vt:lpstr>
      <vt:lpstr>Severity and How the Behaviours Present and Impact on Children 1 </vt:lpstr>
      <vt:lpstr>Range of Severity and How the Behaviours Present and Impact on Children 2</vt:lpstr>
      <vt:lpstr>Caution about Inadvertent Labelling / Diagnosis   </vt:lpstr>
      <vt:lpstr>What are Your Experiences with Children with more Extreme behavoiurs</vt:lpstr>
      <vt:lpstr>Case Study Jim 1</vt:lpstr>
      <vt:lpstr>Case Study Jim 2</vt:lpstr>
      <vt:lpstr>Case Study Jim 3</vt:lpstr>
      <vt:lpstr>Case Study Jim 4</vt:lpstr>
      <vt:lpstr>How did I help manage these the challenging behaviours?</vt:lpstr>
      <vt:lpstr>Some ASD Characteristics consequences and challenges</vt:lpstr>
      <vt:lpstr>PowerPoint Presentation</vt:lpstr>
      <vt:lpstr>PowerPoint Presentation</vt:lpstr>
      <vt:lpstr>PowerPoint Presentation</vt:lpstr>
      <vt:lpstr>PowerPoint Presentation</vt:lpstr>
      <vt:lpstr>Conceptualizing the Nature of Making Changes for an Individual  </vt:lpstr>
      <vt:lpstr>PowerPoint Presentation</vt:lpstr>
      <vt:lpstr>Behaviour Management and the Particular Challenges for Children on the Spectrum</vt:lpstr>
      <vt:lpstr>Over time …</vt:lpstr>
      <vt:lpstr>Antecedents (Before) </vt:lpstr>
      <vt:lpstr>Behaviour (During)</vt:lpstr>
      <vt:lpstr>Consequence (After) </vt:lpstr>
      <vt:lpstr>Pre-emptive and Positive Approaches to Change or Reduce Behaviours</vt:lpstr>
      <vt:lpstr>Positive and Generalizable</vt:lpstr>
      <vt:lpstr>Focus on Positive and Strengths</vt:lpstr>
      <vt:lpstr>Questions and Discussion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“Understanding and Implementing Positive Behaviour Management for Children with Autism”</dc:title>
  <dc:creator>Owner</dc:creator>
  <cp:lastModifiedBy>Owner</cp:lastModifiedBy>
  <cp:revision>26</cp:revision>
  <cp:lastPrinted>2016-05-11T10:16:53Z</cp:lastPrinted>
  <dcterms:created xsi:type="dcterms:W3CDTF">2016-05-04T07:35:36Z</dcterms:created>
  <dcterms:modified xsi:type="dcterms:W3CDTF">2016-05-11T10:44:59Z</dcterms:modified>
</cp:coreProperties>
</file>