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85" r:id="rId4"/>
    <p:sldId id="287" r:id="rId5"/>
    <p:sldId id="257" r:id="rId6"/>
    <p:sldId id="280" r:id="rId7"/>
    <p:sldId id="278" r:id="rId8"/>
    <p:sldId id="281" r:id="rId9"/>
    <p:sldId id="259" r:id="rId10"/>
    <p:sldId id="260" r:id="rId11"/>
    <p:sldId id="262" r:id="rId12"/>
    <p:sldId id="263" r:id="rId13"/>
    <p:sldId id="264" r:id="rId14"/>
    <p:sldId id="282" r:id="rId15"/>
    <p:sldId id="265" r:id="rId16"/>
    <p:sldId id="267" r:id="rId17"/>
    <p:sldId id="266" r:id="rId18"/>
    <p:sldId id="283" r:id="rId19"/>
    <p:sldId id="288" r:id="rId20"/>
    <p:sldId id="286" r:id="rId21"/>
    <p:sldId id="268" r:id="rId22"/>
    <p:sldId id="269" r:id="rId23"/>
    <p:sldId id="270" r:id="rId24"/>
    <p:sldId id="271" r:id="rId25"/>
    <p:sldId id="273" r:id="rId26"/>
    <p:sldId id="274" r:id="rId27"/>
    <p:sldId id="272" r:id="rId28"/>
    <p:sldId id="275" r:id="rId29"/>
    <p:sldId id="276"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3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94" b="1" i="0" u="none" strike="noStrike" baseline="0">
                <a:solidFill>
                  <a:srgbClr val="000000"/>
                </a:solidFill>
                <a:latin typeface="Arial"/>
                <a:ea typeface="Arial"/>
                <a:cs typeface="Arial"/>
              </a:defRPr>
            </a:pPr>
            <a:r>
              <a:rPr lang="en-AU" sz="998" b="1" i="0" u="none" strike="noStrike" baseline="0" dirty="0">
                <a:solidFill>
                  <a:srgbClr val="000000"/>
                </a:solidFill>
                <a:latin typeface="Arial"/>
                <a:cs typeface="Arial"/>
              </a:rPr>
              <a:t>Cognitive and Developmental Learning Profile (C&amp;DLP) </a:t>
            </a:r>
          </a:p>
          <a:p>
            <a:pPr>
              <a:defRPr sz="1194" b="1" i="0" u="none" strike="noStrike" baseline="0">
                <a:solidFill>
                  <a:srgbClr val="000000"/>
                </a:solidFill>
                <a:latin typeface="Arial"/>
                <a:ea typeface="Arial"/>
                <a:cs typeface="Arial"/>
              </a:defRPr>
            </a:pPr>
            <a:r>
              <a:rPr lang="en-AU" sz="798" b="1" i="0" u="none" strike="noStrike" baseline="0" dirty="0">
                <a:solidFill>
                  <a:srgbClr val="000000"/>
                </a:solidFill>
                <a:latin typeface="Arial"/>
                <a:cs typeface="Arial"/>
              </a:rPr>
              <a:t>(Approximate Performance Comparisons)</a:t>
            </a:r>
            <a:endParaRPr lang="en-AU" dirty="0"/>
          </a:p>
        </c:rich>
      </c:tx>
      <c:layout>
        <c:manualLayout>
          <c:xMode val="edge"/>
          <c:yMode val="edge"/>
          <c:x val="0.22831050228310501"/>
          <c:y val="2.032520325203252E-2"/>
        </c:manualLayout>
      </c:layout>
      <c:overlay val="0"/>
      <c:spPr>
        <a:noFill/>
        <a:ln w="25346">
          <a:noFill/>
        </a:ln>
      </c:spPr>
    </c:title>
    <c:autoTitleDeleted val="0"/>
    <c:plotArea>
      <c:layout>
        <c:manualLayout>
          <c:layoutTarget val="inner"/>
          <c:xMode val="edge"/>
          <c:yMode val="edge"/>
          <c:x val="9.5122476779010215E-2"/>
          <c:y val="0.21049303413507969"/>
          <c:w val="0.87671232876712324"/>
          <c:h val="0.70121951219512191"/>
        </c:manualLayout>
      </c:layout>
      <c:barChart>
        <c:barDir val="col"/>
        <c:grouping val="clustered"/>
        <c:varyColors val="0"/>
        <c:ser>
          <c:idx val="0"/>
          <c:order val="0"/>
          <c:tx>
            <c:strRef>
              <c:f>Sheet1!$A$2</c:f>
              <c:strCache>
                <c:ptCount val="1"/>
              </c:strCache>
            </c:strRef>
          </c:tx>
          <c:spPr>
            <a:solidFill>
              <a:srgbClr val="0000FF"/>
            </a:solidFill>
            <a:ln w="12673">
              <a:solidFill>
                <a:srgbClr val="000000"/>
              </a:solidFill>
              <a:prstDash val="solid"/>
            </a:ln>
          </c:spPr>
          <c:invertIfNegative val="0"/>
          <c:dLbls>
            <c:spPr>
              <a:noFill/>
              <a:ln w="25346">
                <a:noFill/>
              </a:ln>
            </c:spPr>
            <c:txPr>
              <a:bodyPr/>
              <a:lstStyle/>
              <a:p>
                <a:pPr>
                  <a:defRPr sz="798"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Sheet1!$B$1:$K$1</c:f>
              <c:strCache>
                <c:ptCount val="10"/>
                <c:pt idx="0">
                  <c:v>C.A.</c:v>
                </c:pt>
                <c:pt idx="1">
                  <c:v>WNV MA&lt;</c:v>
                </c:pt>
                <c:pt idx="2">
                  <c:v>WNV RG</c:v>
                </c:pt>
                <c:pt idx="3">
                  <c:v>WPPSI-III BD</c:v>
                </c:pt>
                <c:pt idx="4">
                  <c:v>WPPSI-III MR&lt;</c:v>
                </c:pt>
                <c:pt idx="5">
                  <c:v>WPPSI-III</c:v>
                </c:pt>
                <c:pt idx="6">
                  <c:v>PPVT-IV</c:v>
                </c:pt>
                <c:pt idx="7">
                  <c:v>EVT-2</c:v>
                </c:pt>
                <c:pt idx="8">
                  <c:v>TACL-R SI</c:v>
                </c:pt>
                <c:pt idx="9">
                  <c:v>VMI-V </c:v>
                </c:pt>
              </c:strCache>
            </c:strRef>
          </c:cat>
          <c:val>
            <c:numRef>
              <c:f>Sheet1!$B$2:$K$2</c:f>
              <c:numCache>
                <c:formatCode>General</c:formatCode>
                <c:ptCount val="10"/>
                <c:pt idx="0">
                  <c:v>58</c:v>
                </c:pt>
                <c:pt idx="1">
                  <c:v>49</c:v>
                </c:pt>
                <c:pt idx="2">
                  <c:v>52</c:v>
                </c:pt>
                <c:pt idx="3">
                  <c:v>46</c:v>
                </c:pt>
                <c:pt idx="4">
                  <c:v>49</c:v>
                </c:pt>
                <c:pt idx="5">
                  <c:v>46</c:v>
                </c:pt>
                <c:pt idx="6">
                  <c:v>40</c:v>
                </c:pt>
                <c:pt idx="7">
                  <c:v>44</c:v>
                </c:pt>
                <c:pt idx="8">
                  <c:v>35</c:v>
                </c:pt>
                <c:pt idx="9">
                  <c:v>37</c:v>
                </c:pt>
              </c:numCache>
            </c:numRef>
          </c:val>
        </c:ser>
        <c:ser>
          <c:idx val="1"/>
          <c:order val="1"/>
          <c:tx>
            <c:strRef>
              <c:f>Sheet1!$A$3</c:f>
              <c:strCache>
                <c:ptCount val="1"/>
              </c:strCache>
            </c:strRef>
          </c:tx>
          <c:spPr>
            <a:solidFill>
              <a:srgbClr val="FF0000"/>
            </a:solidFill>
            <a:ln w="12673">
              <a:solidFill>
                <a:srgbClr val="000000"/>
              </a:solidFill>
              <a:prstDash val="solid"/>
            </a:ln>
          </c:spPr>
          <c:invertIfNegative val="0"/>
          <c:dLbls>
            <c:spPr>
              <a:noFill/>
              <a:ln w="25346">
                <a:noFill/>
              </a:ln>
            </c:spPr>
            <c:txPr>
              <a:bodyPr/>
              <a:lstStyle/>
              <a:p>
                <a:pPr>
                  <a:defRPr sz="798"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Sheet1!$B$1:$K$1</c:f>
              <c:strCache>
                <c:ptCount val="10"/>
                <c:pt idx="0">
                  <c:v>C.A.</c:v>
                </c:pt>
                <c:pt idx="1">
                  <c:v>WNV MA&lt;</c:v>
                </c:pt>
                <c:pt idx="2">
                  <c:v>WNV RG</c:v>
                </c:pt>
                <c:pt idx="3">
                  <c:v>WPPSI-III BD</c:v>
                </c:pt>
                <c:pt idx="4">
                  <c:v>WPPSI-III MR&lt;</c:v>
                </c:pt>
                <c:pt idx="5">
                  <c:v>WPPSI-III</c:v>
                </c:pt>
                <c:pt idx="6">
                  <c:v>PPVT-IV</c:v>
                </c:pt>
                <c:pt idx="7">
                  <c:v>EVT-2</c:v>
                </c:pt>
                <c:pt idx="8">
                  <c:v>TACL-R SI</c:v>
                </c:pt>
                <c:pt idx="9">
                  <c:v>VMI-V </c:v>
                </c:pt>
              </c:strCache>
            </c:strRef>
          </c:cat>
          <c:val>
            <c:numRef>
              <c:f>Sheet1!$B$3:$K$3</c:f>
              <c:numCache>
                <c:formatCode>General</c:formatCode>
                <c:ptCount val="10"/>
              </c:numCache>
            </c:numRef>
          </c:val>
        </c:ser>
        <c:ser>
          <c:idx val="2"/>
          <c:order val="2"/>
          <c:tx>
            <c:strRef>
              <c:f>Sheet1!$A$4</c:f>
              <c:strCache>
                <c:ptCount val="1"/>
              </c:strCache>
            </c:strRef>
          </c:tx>
          <c:spPr>
            <a:solidFill>
              <a:srgbClr val="00FF00"/>
            </a:solidFill>
            <a:ln w="12673">
              <a:solidFill>
                <a:srgbClr val="000000"/>
              </a:solidFill>
              <a:prstDash val="solid"/>
            </a:ln>
          </c:spPr>
          <c:invertIfNegative val="0"/>
          <c:dLbls>
            <c:dLbl>
              <c:idx val="16"/>
              <c:spPr>
                <a:noFill/>
                <a:ln w="25346">
                  <a:noFill/>
                </a:ln>
              </c:spPr>
              <c:txPr>
                <a:bodyPr/>
                <a:lstStyle/>
                <a:p>
                  <a:pPr>
                    <a:defRPr sz="798"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dLbl>
              <c:idx val="17"/>
              <c:spPr>
                <a:noFill/>
                <a:ln w="25346">
                  <a:noFill/>
                </a:ln>
              </c:spPr>
              <c:txPr>
                <a:bodyPr/>
                <a:lstStyle/>
                <a:p>
                  <a:pPr>
                    <a:defRPr sz="798"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dLbl>
              <c:idx val="18"/>
              <c:spPr>
                <a:noFill/>
                <a:ln w="25346">
                  <a:noFill/>
                </a:ln>
              </c:spPr>
              <c:txPr>
                <a:bodyPr/>
                <a:lstStyle/>
                <a:p>
                  <a:pPr>
                    <a:defRPr sz="798"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Sheet1!$B$1:$K$1</c:f>
              <c:strCache>
                <c:ptCount val="10"/>
                <c:pt idx="0">
                  <c:v>C.A.</c:v>
                </c:pt>
                <c:pt idx="1">
                  <c:v>WNV MA&lt;</c:v>
                </c:pt>
                <c:pt idx="2">
                  <c:v>WNV RG</c:v>
                </c:pt>
                <c:pt idx="3">
                  <c:v>WPPSI-III BD</c:v>
                </c:pt>
                <c:pt idx="4">
                  <c:v>WPPSI-III MR&lt;</c:v>
                </c:pt>
                <c:pt idx="5">
                  <c:v>WPPSI-III</c:v>
                </c:pt>
                <c:pt idx="6">
                  <c:v>PPVT-IV</c:v>
                </c:pt>
                <c:pt idx="7">
                  <c:v>EVT-2</c:v>
                </c:pt>
                <c:pt idx="8">
                  <c:v>TACL-R SI</c:v>
                </c:pt>
                <c:pt idx="9">
                  <c:v>VMI-V </c:v>
                </c:pt>
              </c:strCache>
            </c:strRef>
          </c:cat>
          <c:val>
            <c:numRef>
              <c:f>Sheet1!$B$4:$K$4</c:f>
              <c:numCache>
                <c:formatCode>General</c:formatCode>
                <c:ptCount val="10"/>
              </c:numCache>
            </c:numRef>
          </c:val>
        </c:ser>
        <c:dLbls>
          <c:showLegendKey val="0"/>
          <c:showVal val="0"/>
          <c:showCatName val="0"/>
          <c:showSerName val="0"/>
          <c:showPercent val="0"/>
          <c:showBubbleSize val="0"/>
        </c:dLbls>
        <c:gapWidth val="150"/>
        <c:axId val="217564288"/>
        <c:axId val="217566208"/>
      </c:barChart>
      <c:catAx>
        <c:axId val="217564288"/>
        <c:scaling>
          <c:orientation val="minMax"/>
        </c:scaling>
        <c:delete val="0"/>
        <c:axPos val="b"/>
        <c:title>
          <c:tx>
            <c:rich>
              <a:bodyPr/>
              <a:lstStyle/>
              <a:p>
                <a:pPr>
                  <a:defRPr sz="1023" b="1" i="0" u="none" strike="noStrike" baseline="0">
                    <a:solidFill>
                      <a:srgbClr val="000000"/>
                    </a:solidFill>
                    <a:latin typeface="Arial"/>
                    <a:ea typeface="Arial"/>
                    <a:cs typeface="Arial"/>
                  </a:defRPr>
                </a:pPr>
                <a:r>
                  <a:rPr lang="en-AU" dirty="0"/>
                  <a:t>Skill Areas Assessed</a:t>
                </a:r>
              </a:p>
            </c:rich>
          </c:tx>
          <c:layout>
            <c:manualLayout>
              <c:xMode val="edge"/>
              <c:yMode val="edge"/>
              <c:x val="0.43378995433789952"/>
              <c:y val="0.92886178861788615"/>
            </c:manualLayout>
          </c:layout>
          <c:overlay val="0"/>
          <c:spPr>
            <a:noFill/>
            <a:ln w="25346">
              <a:noFill/>
            </a:ln>
          </c:spPr>
        </c:title>
        <c:numFmt formatCode="General" sourceLinked="1"/>
        <c:majorTickMark val="out"/>
        <c:minorTickMark val="none"/>
        <c:tickLblPos val="nextTo"/>
        <c:spPr>
          <a:ln w="3168">
            <a:solidFill>
              <a:srgbClr val="000000"/>
            </a:solidFill>
            <a:prstDash val="solid"/>
          </a:ln>
        </c:spPr>
        <c:txPr>
          <a:bodyPr rot="0" vert="horz"/>
          <a:lstStyle/>
          <a:p>
            <a:pPr>
              <a:defRPr sz="800" b="0" i="0" u="none" strike="noStrike" baseline="0">
                <a:solidFill>
                  <a:srgbClr val="000000"/>
                </a:solidFill>
                <a:latin typeface="Times New Roman" panose="02020603050405020304" pitchFamily="18" charset="0"/>
                <a:ea typeface="Arial"/>
                <a:cs typeface="Times New Roman" panose="02020603050405020304" pitchFamily="18" charset="0"/>
              </a:defRPr>
            </a:pPr>
            <a:endParaRPr lang="en-US"/>
          </a:p>
        </c:txPr>
        <c:crossAx val="217566208"/>
        <c:crosses val="autoZero"/>
        <c:auto val="1"/>
        <c:lblAlgn val="ctr"/>
        <c:lblOffset val="100"/>
        <c:tickLblSkip val="1"/>
        <c:tickMarkSkip val="1"/>
        <c:noMultiLvlLbl val="0"/>
      </c:catAx>
      <c:valAx>
        <c:axId val="217566208"/>
        <c:scaling>
          <c:orientation val="minMax"/>
        </c:scaling>
        <c:delete val="0"/>
        <c:axPos val="l"/>
        <c:majorGridlines>
          <c:spPr>
            <a:ln w="3168">
              <a:solidFill>
                <a:srgbClr val="000000"/>
              </a:solidFill>
              <a:prstDash val="solid"/>
            </a:ln>
          </c:spPr>
        </c:majorGridlines>
        <c:title>
          <c:tx>
            <c:rich>
              <a:bodyPr/>
              <a:lstStyle/>
              <a:p>
                <a:pPr>
                  <a:defRPr sz="1023" b="1" i="0" u="none" strike="noStrike" baseline="0">
                    <a:solidFill>
                      <a:srgbClr val="000000"/>
                    </a:solidFill>
                    <a:latin typeface="Arial"/>
                    <a:ea typeface="Arial"/>
                    <a:cs typeface="Arial"/>
                  </a:defRPr>
                </a:pPr>
                <a:r>
                  <a:rPr lang="en-AU" dirty="0"/>
                  <a:t>Approximate Age Equ. in Months</a:t>
                </a:r>
              </a:p>
            </c:rich>
          </c:tx>
          <c:layout>
            <c:manualLayout>
              <c:xMode val="edge"/>
              <c:yMode val="edge"/>
              <c:x val="1.6742770167427701E-2"/>
              <c:y val="0.28048780487804881"/>
            </c:manualLayout>
          </c:layout>
          <c:overlay val="0"/>
          <c:spPr>
            <a:noFill/>
            <a:ln w="25346">
              <a:noFill/>
            </a:ln>
          </c:spPr>
        </c:title>
        <c:numFmt formatCode="General" sourceLinked="1"/>
        <c:majorTickMark val="out"/>
        <c:minorTickMark val="none"/>
        <c:tickLblPos val="nextTo"/>
        <c:spPr>
          <a:ln w="3168">
            <a:solidFill>
              <a:srgbClr val="000000"/>
            </a:solidFill>
            <a:prstDash val="solid"/>
          </a:ln>
        </c:spPr>
        <c:txPr>
          <a:bodyPr rot="0" vert="horz"/>
          <a:lstStyle/>
          <a:p>
            <a:pPr>
              <a:defRPr sz="1023" b="0" i="0" u="none" strike="noStrike" baseline="0">
                <a:solidFill>
                  <a:srgbClr val="000000"/>
                </a:solidFill>
                <a:latin typeface="Arial"/>
                <a:ea typeface="Arial"/>
                <a:cs typeface="Arial"/>
              </a:defRPr>
            </a:pPr>
            <a:endParaRPr lang="en-US"/>
          </a:p>
        </c:txPr>
        <c:crossAx val="217564288"/>
        <c:crosses val="autoZero"/>
        <c:crossBetween val="between"/>
      </c:valAx>
      <c:spPr>
        <a:solidFill>
          <a:srgbClr val="FFFFFF"/>
        </a:solidFill>
        <a:ln w="12673">
          <a:solidFill>
            <a:srgbClr val="808080"/>
          </a:solidFill>
          <a:prstDash val="solid"/>
        </a:ln>
      </c:spPr>
    </c:plotArea>
    <c:plotVisOnly val="1"/>
    <c:dispBlanksAs val="gap"/>
    <c:showDLblsOverMax val="0"/>
  </c:chart>
  <c:spPr>
    <a:noFill/>
    <a:ln>
      <a:noFill/>
    </a:ln>
  </c:spPr>
  <c:txPr>
    <a:bodyPr/>
    <a:lstStyle/>
    <a:p>
      <a:pPr>
        <a:defRPr sz="1023"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94" b="1" i="0" u="none" strike="noStrike" baseline="0">
                <a:solidFill>
                  <a:srgbClr val="000000"/>
                </a:solidFill>
                <a:latin typeface="Arial"/>
                <a:ea typeface="Arial"/>
                <a:cs typeface="Arial"/>
              </a:defRPr>
            </a:pPr>
            <a:r>
              <a:rPr lang="en-AU" sz="998" b="1" i="0" u="none" strike="noStrike" baseline="0" dirty="0">
                <a:solidFill>
                  <a:srgbClr val="000000"/>
                </a:solidFill>
                <a:latin typeface="Arial"/>
                <a:cs typeface="Arial"/>
              </a:rPr>
              <a:t>Cognitive and Developmental Learning Profile (C&amp;DLP) </a:t>
            </a:r>
          </a:p>
          <a:p>
            <a:pPr>
              <a:defRPr sz="1194" b="1" i="0" u="none" strike="noStrike" baseline="0">
                <a:solidFill>
                  <a:srgbClr val="000000"/>
                </a:solidFill>
                <a:latin typeface="Arial"/>
                <a:ea typeface="Arial"/>
                <a:cs typeface="Arial"/>
              </a:defRPr>
            </a:pPr>
            <a:r>
              <a:rPr lang="en-AU" sz="798" b="1" i="0" u="none" strike="noStrike" baseline="0" dirty="0">
                <a:solidFill>
                  <a:srgbClr val="000000"/>
                </a:solidFill>
                <a:latin typeface="Arial"/>
                <a:cs typeface="Arial"/>
              </a:rPr>
              <a:t>(Approximate Performance Comparisons)</a:t>
            </a:r>
            <a:endParaRPr lang="en-AU" dirty="0"/>
          </a:p>
        </c:rich>
      </c:tx>
      <c:layout>
        <c:manualLayout>
          <c:xMode val="edge"/>
          <c:yMode val="edge"/>
          <c:x val="0.22831050228310501"/>
          <c:y val="2.032520325203252E-2"/>
        </c:manualLayout>
      </c:layout>
      <c:overlay val="0"/>
      <c:spPr>
        <a:noFill/>
        <a:ln w="25346">
          <a:noFill/>
        </a:ln>
      </c:spPr>
    </c:title>
    <c:autoTitleDeleted val="0"/>
    <c:plotArea>
      <c:layout>
        <c:manualLayout>
          <c:layoutTarget val="inner"/>
          <c:xMode val="edge"/>
          <c:yMode val="edge"/>
          <c:x val="0.1095890410958904"/>
          <c:y val="0.16869918699186992"/>
          <c:w val="0.87671232876712324"/>
          <c:h val="0.70121951219512191"/>
        </c:manualLayout>
      </c:layout>
      <c:barChart>
        <c:barDir val="col"/>
        <c:grouping val="clustered"/>
        <c:varyColors val="0"/>
        <c:ser>
          <c:idx val="0"/>
          <c:order val="0"/>
          <c:tx>
            <c:strRef>
              <c:f>Sheet1!$A$2</c:f>
              <c:strCache>
                <c:ptCount val="1"/>
              </c:strCache>
            </c:strRef>
          </c:tx>
          <c:spPr>
            <a:solidFill>
              <a:srgbClr val="0000FF"/>
            </a:solidFill>
            <a:ln w="12673">
              <a:solidFill>
                <a:srgbClr val="000000"/>
              </a:solidFill>
              <a:prstDash val="solid"/>
            </a:ln>
          </c:spPr>
          <c:invertIfNegative val="0"/>
          <c:dLbls>
            <c:spPr>
              <a:noFill/>
              <a:ln w="25346">
                <a:noFill/>
              </a:ln>
            </c:spPr>
            <c:txPr>
              <a:bodyPr/>
              <a:lstStyle/>
              <a:p>
                <a:pPr>
                  <a:defRPr sz="8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Sheet1!$B$1:$G$1</c:f>
              <c:strCache>
                <c:ptCount val="6"/>
                <c:pt idx="0">
                  <c:v>CA</c:v>
                </c:pt>
                <c:pt idx="1">
                  <c:v>WNV MA</c:v>
                </c:pt>
                <c:pt idx="2">
                  <c:v>WNV CD</c:v>
                </c:pt>
                <c:pt idx="3">
                  <c:v>WNV SS</c:v>
                </c:pt>
                <c:pt idx="4">
                  <c:v>WNV PA</c:v>
                </c:pt>
                <c:pt idx="5">
                  <c:v>PPVT-IV </c:v>
                </c:pt>
              </c:strCache>
            </c:strRef>
          </c:cat>
          <c:val>
            <c:numRef>
              <c:f>Sheet1!$B$2:$G$2</c:f>
              <c:numCache>
                <c:formatCode>General</c:formatCode>
                <c:ptCount val="6"/>
                <c:pt idx="0">
                  <c:v>92</c:v>
                </c:pt>
                <c:pt idx="5">
                  <c:v>66</c:v>
                </c:pt>
              </c:numCache>
            </c:numRef>
          </c:val>
        </c:ser>
        <c:ser>
          <c:idx val="1"/>
          <c:order val="1"/>
          <c:tx>
            <c:strRef>
              <c:f>Sheet1!$A$3</c:f>
              <c:strCache>
                <c:ptCount val="1"/>
              </c:strCache>
            </c:strRef>
          </c:tx>
          <c:spPr>
            <a:solidFill>
              <a:srgbClr val="FF0000"/>
            </a:solidFill>
            <a:ln w="12673">
              <a:solidFill>
                <a:srgbClr val="000000"/>
              </a:solidFill>
              <a:prstDash val="solid"/>
            </a:ln>
          </c:spPr>
          <c:invertIfNegative val="0"/>
          <c:dLbls>
            <c:spPr>
              <a:noFill/>
              <a:ln w="25346">
                <a:noFill/>
              </a:ln>
            </c:spPr>
            <c:txPr>
              <a:bodyPr/>
              <a:lstStyle/>
              <a:p>
                <a:pPr>
                  <a:defRPr sz="798"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Sheet1!$B$1:$G$1</c:f>
              <c:strCache>
                <c:ptCount val="6"/>
                <c:pt idx="0">
                  <c:v>CA</c:v>
                </c:pt>
                <c:pt idx="1">
                  <c:v>WNV MA</c:v>
                </c:pt>
                <c:pt idx="2">
                  <c:v>WNV CD</c:v>
                </c:pt>
                <c:pt idx="3">
                  <c:v>WNV SS</c:v>
                </c:pt>
                <c:pt idx="4">
                  <c:v>WNV PA</c:v>
                </c:pt>
                <c:pt idx="5">
                  <c:v>PPVT-IV </c:v>
                </c:pt>
              </c:strCache>
            </c:strRef>
          </c:cat>
          <c:val>
            <c:numRef>
              <c:f>Sheet1!$B$3:$G$3</c:f>
              <c:numCache>
                <c:formatCode>General</c:formatCode>
                <c:ptCount val="6"/>
                <c:pt idx="0">
                  <c:v>122</c:v>
                </c:pt>
                <c:pt idx="1">
                  <c:v>126</c:v>
                </c:pt>
                <c:pt idx="2">
                  <c:v>110</c:v>
                </c:pt>
                <c:pt idx="3">
                  <c:v>114</c:v>
                </c:pt>
                <c:pt idx="4">
                  <c:v>114</c:v>
                </c:pt>
                <c:pt idx="5">
                  <c:v>81</c:v>
                </c:pt>
              </c:numCache>
            </c:numRef>
          </c:val>
        </c:ser>
        <c:ser>
          <c:idx val="2"/>
          <c:order val="2"/>
          <c:tx>
            <c:strRef>
              <c:f>Sheet1!$A$4</c:f>
              <c:strCache>
                <c:ptCount val="1"/>
              </c:strCache>
            </c:strRef>
          </c:tx>
          <c:spPr>
            <a:solidFill>
              <a:srgbClr val="00FF00"/>
            </a:solidFill>
            <a:ln w="12673">
              <a:solidFill>
                <a:srgbClr val="000000"/>
              </a:solidFill>
              <a:prstDash val="solid"/>
            </a:ln>
          </c:spPr>
          <c:invertIfNegative val="0"/>
          <c:dLbls>
            <c:dLbl>
              <c:idx val="16"/>
              <c:spPr>
                <a:noFill/>
                <a:ln w="25346">
                  <a:noFill/>
                </a:ln>
              </c:spPr>
              <c:txPr>
                <a:bodyPr/>
                <a:lstStyle/>
                <a:p>
                  <a:pPr>
                    <a:defRPr sz="8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dLbl>
            <c:dLbl>
              <c:idx val="17"/>
              <c:spPr>
                <a:noFill/>
                <a:ln w="25346">
                  <a:noFill/>
                </a:ln>
              </c:spPr>
              <c:txPr>
                <a:bodyPr/>
                <a:lstStyle/>
                <a:p>
                  <a:pPr>
                    <a:defRPr sz="8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dLbl>
            <c:dLbl>
              <c:idx val="18"/>
              <c:spPr>
                <a:noFill/>
                <a:ln w="25346">
                  <a:noFill/>
                </a:ln>
              </c:spPr>
              <c:txPr>
                <a:bodyPr/>
                <a:lstStyle/>
                <a:p>
                  <a:pPr>
                    <a:defRPr sz="8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dLbl>
            <c:txPr>
              <a:bodyPr/>
              <a:lstStyle/>
              <a:p>
                <a:pPr>
                  <a:defRPr sz="800" b="1"/>
                </a:pPr>
                <a:endParaRPr lang="en-US"/>
              </a:p>
            </c:txPr>
            <c:dLblPos val="outEnd"/>
            <c:showLegendKey val="0"/>
            <c:showVal val="1"/>
            <c:showCatName val="0"/>
            <c:showSerName val="0"/>
            <c:showPercent val="0"/>
            <c:showBubbleSize val="0"/>
            <c:showLeaderLines val="0"/>
          </c:dLbls>
          <c:cat>
            <c:strRef>
              <c:f>Sheet1!$B$1:$G$1</c:f>
              <c:strCache>
                <c:ptCount val="6"/>
                <c:pt idx="0">
                  <c:v>CA</c:v>
                </c:pt>
                <c:pt idx="1">
                  <c:v>WNV MA</c:v>
                </c:pt>
                <c:pt idx="2">
                  <c:v>WNV CD</c:v>
                </c:pt>
                <c:pt idx="3">
                  <c:v>WNV SS</c:v>
                </c:pt>
                <c:pt idx="4">
                  <c:v>WNV PA</c:v>
                </c:pt>
                <c:pt idx="5">
                  <c:v>PPVT-IV </c:v>
                </c:pt>
              </c:strCache>
            </c:strRef>
          </c:cat>
          <c:val>
            <c:numRef>
              <c:f>Sheet1!$B$4:$G$4</c:f>
              <c:numCache>
                <c:formatCode>General</c:formatCode>
                <c:ptCount val="6"/>
                <c:pt idx="0">
                  <c:v>177</c:v>
                </c:pt>
                <c:pt idx="1">
                  <c:v>138</c:v>
                </c:pt>
                <c:pt idx="2">
                  <c:v>138</c:v>
                </c:pt>
                <c:pt idx="3">
                  <c:v>154</c:v>
                </c:pt>
                <c:pt idx="4">
                  <c:v>162</c:v>
                </c:pt>
                <c:pt idx="5">
                  <c:v>118</c:v>
                </c:pt>
              </c:numCache>
            </c:numRef>
          </c:val>
        </c:ser>
        <c:dLbls>
          <c:showLegendKey val="0"/>
          <c:showVal val="0"/>
          <c:showCatName val="0"/>
          <c:showSerName val="0"/>
          <c:showPercent val="0"/>
          <c:showBubbleSize val="0"/>
        </c:dLbls>
        <c:gapWidth val="150"/>
        <c:axId val="218063232"/>
        <c:axId val="218065152"/>
      </c:barChart>
      <c:catAx>
        <c:axId val="218063232"/>
        <c:scaling>
          <c:orientation val="minMax"/>
        </c:scaling>
        <c:delete val="0"/>
        <c:axPos val="b"/>
        <c:title>
          <c:tx>
            <c:rich>
              <a:bodyPr/>
              <a:lstStyle/>
              <a:p>
                <a:pPr>
                  <a:defRPr sz="1023" b="1" i="0" u="none" strike="noStrike" baseline="0">
                    <a:solidFill>
                      <a:srgbClr val="000000"/>
                    </a:solidFill>
                    <a:latin typeface="Arial"/>
                    <a:ea typeface="Arial"/>
                    <a:cs typeface="Arial"/>
                  </a:defRPr>
                </a:pPr>
                <a:r>
                  <a:rPr lang="en-AU" dirty="0"/>
                  <a:t>Skill Areas Assessed</a:t>
                </a:r>
              </a:p>
            </c:rich>
          </c:tx>
          <c:layout>
            <c:manualLayout>
              <c:xMode val="edge"/>
              <c:yMode val="edge"/>
              <c:x val="0.43378995433789952"/>
              <c:y val="0.92886178861788615"/>
            </c:manualLayout>
          </c:layout>
          <c:overlay val="0"/>
          <c:spPr>
            <a:noFill/>
            <a:ln w="25346">
              <a:noFill/>
            </a:ln>
          </c:spPr>
        </c:title>
        <c:numFmt formatCode="General" sourceLinked="1"/>
        <c:majorTickMark val="out"/>
        <c:minorTickMark val="none"/>
        <c:tickLblPos val="nextTo"/>
        <c:spPr>
          <a:ln w="3168">
            <a:solidFill>
              <a:srgbClr val="000000"/>
            </a:solidFill>
            <a:prstDash val="solid"/>
          </a:ln>
        </c:spPr>
        <c:txPr>
          <a:bodyPr rot="0" vert="horz"/>
          <a:lstStyle/>
          <a:p>
            <a:pPr>
              <a:defRPr sz="800" b="1" i="0" u="none" strike="noStrike" baseline="0">
                <a:solidFill>
                  <a:srgbClr val="000000"/>
                </a:solidFill>
                <a:latin typeface="Arial"/>
                <a:ea typeface="Arial"/>
                <a:cs typeface="Arial"/>
              </a:defRPr>
            </a:pPr>
            <a:endParaRPr lang="en-US"/>
          </a:p>
        </c:txPr>
        <c:crossAx val="218065152"/>
        <c:crosses val="autoZero"/>
        <c:auto val="1"/>
        <c:lblAlgn val="ctr"/>
        <c:lblOffset val="100"/>
        <c:tickLblSkip val="1"/>
        <c:tickMarkSkip val="1"/>
        <c:noMultiLvlLbl val="0"/>
      </c:catAx>
      <c:valAx>
        <c:axId val="218065152"/>
        <c:scaling>
          <c:orientation val="minMax"/>
        </c:scaling>
        <c:delete val="0"/>
        <c:axPos val="l"/>
        <c:majorGridlines>
          <c:spPr>
            <a:ln w="3168">
              <a:solidFill>
                <a:srgbClr val="000000"/>
              </a:solidFill>
              <a:prstDash val="solid"/>
            </a:ln>
          </c:spPr>
        </c:majorGridlines>
        <c:title>
          <c:tx>
            <c:rich>
              <a:bodyPr/>
              <a:lstStyle/>
              <a:p>
                <a:pPr>
                  <a:defRPr sz="1023" b="1" i="0" u="none" strike="noStrike" baseline="0">
                    <a:solidFill>
                      <a:srgbClr val="000000"/>
                    </a:solidFill>
                    <a:latin typeface="Arial"/>
                    <a:ea typeface="Arial"/>
                    <a:cs typeface="Arial"/>
                  </a:defRPr>
                </a:pPr>
                <a:r>
                  <a:rPr lang="en-AU" dirty="0"/>
                  <a:t>Approximate Age Equ. in Months</a:t>
                </a:r>
              </a:p>
            </c:rich>
          </c:tx>
          <c:layout>
            <c:manualLayout>
              <c:xMode val="edge"/>
              <c:yMode val="edge"/>
              <c:x val="1.6742770167427701E-2"/>
              <c:y val="0.28048780487804881"/>
            </c:manualLayout>
          </c:layout>
          <c:overlay val="0"/>
          <c:spPr>
            <a:noFill/>
            <a:ln w="25346">
              <a:noFill/>
            </a:ln>
          </c:spPr>
        </c:title>
        <c:numFmt formatCode="General" sourceLinked="1"/>
        <c:majorTickMark val="out"/>
        <c:minorTickMark val="none"/>
        <c:tickLblPos val="nextTo"/>
        <c:spPr>
          <a:ln w="3168">
            <a:solidFill>
              <a:srgbClr val="000000"/>
            </a:solidFill>
            <a:prstDash val="solid"/>
          </a:ln>
        </c:spPr>
        <c:txPr>
          <a:bodyPr rot="0" vert="horz"/>
          <a:lstStyle/>
          <a:p>
            <a:pPr>
              <a:defRPr sz="1023" b="0" i="0" u="none" strike="noStrike" baseline="0">
                <a:solidFill>
                  <a:srgbClr val="000000"/>
                </a:solidFill>
                <a:latin typeface="Arial"/>
                <a:ea typeface="Arial"/>
                <a:cs typeface="Arial"/>
              </a:defRPr>
            </a:pPr>
            <a:endParaRPr lang="en-US"/>
          </a:p>
        </c:txPr>
        <c:crossAx val="218063232"/>
        <c:crosses val="autoZero"/>
        <c:crossBetween val="between"/>
      </c:valAx>
      <c:spPr>
        <a:solidFill>
          <a:srgbClr val="FFFFFF"/>
        </a:solidFill>
        <a:ln w="12673">
          <a:solidFill>
            <a:srgbClr val="808080"/>
          </a:solidFill>
          <a:prstDash val="solid"/>
        </a:ln>
      </c:spPr>
    </c:plotArea>
    <c:plotVisOnly val="1"/>
    <c:dispBlanksAs val="gap"/>
    <c:showDLblsOverMax val="0"/>
  </c:chart>
  <c:spPr>
    <a:noFill/>
    <a:ln>
      <a:noFill/>
    </a:ln>
  </c:spPr>
  <c:txPr>
    <a:bodyPr/>
    <a:lstStyle/>
    <a:p>
      <a:pPr>
        <a:defRPr sz="1023"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94" b="1" i="0" u="none" strike="noStrike" baseline="0">
                <a:solidFill>
                  <a:srgbClr val="000000"/>
                </a:solidFill>
                <a:latin typeface="Arial"/>
                <a:ea typeface="Arial"/>
                <a:cs typeface="Arial"/>
              </a:defRPr>
            </a:pPr>
            <a:r>
              <a:rPr lang="en-AU" sz="998" b="1" i="0" u="none" strike="noStrike" baseline="0" dirty="0">
                <a:solidFill>
                  <a:srgbClr val="000000"/>
                </a:solidFill>
                <a:latin typeface="Arial"/>
                <a:cs typeface="Arial"/>
              </a:rPr>
              <a:t>Cognitive and Developmental Learning Profile (C&amp;DLP) </a:t>
            </a:r>
          </a:p>
          <a:p>
            <a:pPr>
              <a:defRPr sz="1194" b="1" i="0" u="none" strike="noStrike" baseline="0">
                <a:solidFill>
                  <a:srgbClr val="000000"/>
                </a:solidFill>
                <a:latin typeface="Arial"/>
                <a:ea typeface="Arial"/>
                <a:cs typeface="Arial"/>
              </a:defRPr>
            </a:pPr>
            <a:r>
              <a:rPr lang="en-AU" sz="798" b="1" i="0" u="none" strike="noStrike" baseline="0" dirty="0">
                <a:solidFill>
                  <a:srgbClr val="000000"/>
                </a:solidFill>
                <a:latin typeface="Arial"/>
                <a:cs typeface="Arial"/>
              </a:rPr>
              <a:t>(Approximate Performance Comparisons)</a:t>
            </a:r>
            <a:endParaRPr lang="en-AU" dirty="0"/>
          </a:p>
        </c:rich>
      </c:tx>
      <c:layout>
        <c:manualLayout>
          <c:xMode val="edge"/>
          <c:yMode val="edge"/>
          <c:x val="0.22831050228310501"/>
          <c:y val="2.032520325203252E-2"/>
        </c:manualLayout>
      </c:layout>
      <c:overlay val="0"/>
      <c:spPr>
        <a:noFill/>
        <a:ln w="25346">
          <a:noFill/>
        </a:ln>
      </c:spPr>
    </c:title>
    <c:autoTitleDeleted val="0"/>
    <c:plotArea>
      <c:layout>
        <c:manualLayout>
          <c:layoutTarget val="inner"/>
          <c:xMode val="edge"/>
          <c:yMode val="edge"/>
          <c:x val="8.0583644149744435E-2"/>
          <c:y val="0.16480287611481509"/>
          <c:w val="0.87671232876712324"/>
          <c:h val="0.70121951219512191"/>
        </c:manualLayout>
      </c:layout>
      <c:barChart>
        <c:barDir val="col"/>
        <c:grouping val="clustered"/>
        <c:varyColors val="0"/>
        <c:ser>
          <c:idx val="0"/>
          <c:order val="0"/>
          <c:tx>
            <c:strRef>
              <c:f>Sheet1!$A$2</c:f>
              <c:strCache>
                <c:ptCount val="1"/>
              </c:strCache>
            </c:strRef>
          </c:tx>
          <c:spPr>
            <a:solidFill>
              <a:srgbClr val="0000FF"/>
            </a:solidFill>
            <a:ln w="12673">
              <a:solidFill>
                <a:srgbClr val="000000"/>
              </a:solidFill>
              <a:prstDash val="solid"/>
            </a:ln>
          </c:spPr>
          <c:invertIfNegative val="0"/>
          <c:dLbls>
            <c:spPr>
              <a:noFill/>
              <a:ln w="25346">
                <a:noFill/>
              </a:ln>
            </c:spPr>
            <c:txPr>
              <a:bodyPr/>
              <a:lstStyle/>
              <a:p>
                <a:pPr>
                  <a:defRPr sz="798"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Sheet1!$B$1:$T$1</c:f>
              <c:strCache>
                <c:ptCount val="19"/>
                <c:pt idx="0">
                  <c:v>C.A.</c:v>
                </c:pt>
                <c:pt idx="1">
                  <c:v>WISC-V SI</c:v>
                </c:pt>
                <c:pt idx="2">
                  <c:v>WISC-V VC</c:v>
                </c:pt>
                <c:pt idx="3">
                  <c:v>WISC-V BD</c:v>
                </c:pt>
                <c:pt idx="4">
                  <c:v>WISC-V VP</c:v>
                </c:pt>
                <c:pt idx="5">
                  <c:v>WISC-V MR</c:v>
                </c:pt>
                <c:pt idx="6">
                  <c:v>WISC-V FW</c:v>
                </c:pt>
                <c:pt idx="7">
                  <c:v>WISC-V DS</c:v>
                </c:pt>
                <c:pt idx="8">
                  <c:v>WISC-V PS</c:v>
                </c:pt>
                <c:pt idx="9">
                  <c:v>WISC-V CD&lt;</c:v>
                </c:pt>
                <c:pt idx="10">
                  <c:v>WISC-V SS&lt;</c:v>
                </c:pt>
                <c:pt idx="11">
                  <c:v>WNV MA</c:v>
                </c:pt>
                <c:pt idx="12">
                  <c:v>WVN SS</c:v>
                </c:pt>
                <c:pt idx="13">
                  <c:v>PPVT-IV</c:v>
                </c:pt>
                <c:pt idx="14">
                  <c:v>VMI-V</c:v>
                </c:pt>
                <c:pt idx="15">
                  <c:v>WIAT-III PD</c:v>
                </c:pt>
                <c:pt idx="16">
                  <c:v>WIAT-III WR</c:v>
                </c:pt>
                <c:pt idx="17">
                  <c:v>WIAT-III Sp</c:v>
                </c:pt>
                <c:pt idx="18">
                  <c:v>WIAT-III NO</c:v>
                </c:pt>
              </c:strCache>
            </c:strRef>
          </c:cat>
          <c:val>
            <c:numRef>
              <c:f>Sheet1!$B$2:$T$2</c:f>
              <c:numCache>
                <c:formatCode>General</c:formatCode>
                <c:ptCount val="19"/>
                <c:pt idx="0">
                  <c:v>106</c:v>
                </c:pt>
                <c:pt idx="1">
                  <c:v>114</c:v>
                </c:pt>
                <c:pt idx="2">
                  <c:v>98</c:v>
                </c:pt>
                <c:pt idx="3">
                  <c:v>138</c:v>
                </c:pt>
                <c:pt idx="4">
                  <c:v>194</c:v>
                </c:pt>
                <c:pt idx="5">
                  <c:v>178</c:v>
                </c:pt>
                <c:pt idx="6">
                  <c:v>134</c:v>
                </c:pt>
                <c:pt idx="7">
                  <c:v>146</c:v>
                </c:pt>
                <c:pt idx="8">
                  <c:v>142</c:v>
                </c:pt>
                <c:pt idx="9">
                  <c:v>98</c:v>
                </c:pt>
                <c:pt idx="10">
                  <c:v>98</c:v>
                </c:pt>
                <c:pt idx="11">
                  <c:v>198</c:v>
                </c:pt>
                <c:pt idx="12">
                  <c:v>252</c:v>
                </c:pt>
                <c:pt idx="13">
                  <c:v>119</c:v>
                </c:pt>
                <c:pt idx="14">
                  <c:v>115</c:v>
                </c:pt>
                <c:pt idx="15">
                  <c:v>160</c:v>
                </c:pt>
                <c:pt idx="16">
                  <c:v>132</c:v>
                </c:pt>
                <c:pt idx="17">
                  <c:v>136</c:v>
                </c:pt>
                <c:pt idx="18">
                  <c:v>108</c:v>
                </c:pt>
              </c:numCache>
            </c:numRef>
          </c:val>
        </c:ser>
        <c:ser>
          <c:idx val="1"/>
          <c:order val="1"/>
          <c:tx>
            <c:strRef>
              <c:f>Sheet1!$A$3</c:f>
              <c:strCache>
                <c:ptCount val="1"/>
              </c:strCache>
            </c:strRef>
          </c:tx>
          <c:spPr>
            <a:solidFill>
              <a:srgbClr val="FF0000"/>
            </a:solidFill>
            <a:ln w="12673">
              <a:solidFill>
                <a:srgbClr val="000000"/>
              </a:solidFill>
              <a:prstDash val="solid"/>
            </a:ln>
          </c:spPr>
          <c:invertIfNegative val="0"/>
          <c:dLbls>
            <c:spPr>
              <a:noFill/>
              <a:ln w="25346">
                <a:noFill/>
              </a:ln>
            </c:spPr>
            <c:txPr>
              <a:bodyPr/>
              <a:lstStyle/>
              <a:p>
                <a:pPr>
                  <a:defRPr sz="798"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Sheet1!$B$1:$T$1</c:f>
              <c:strCache>
                <c:ptCount val="19"/>
                <c:pt idx="0">
                  <c:v>C.A.</c:v>
                </c:pt>
                <c:pt idx="1">
                  <c:v>WISC-V SI</c:v>
                </c:pt>
                <c:pt idx="2">
                  <c:v>WISC-V VC</c:v>
                </c:pt>
                <c:pt idx="3">
                  <c:v>WISC-V BD</c:v>
                </c:pt>
                <c:pt idx="4">
                  <c:v>WISC-V VP</c:v>
                </c:pt>
                <c:pt idx="5">
                  <c:v>WISC-V MR</c:v>
                </c:pt>
                <c:pt idx="6">
                  <c:v>WISC-V FW</c:v>
                </c:pt>
                <c:pt idx="7">
                  <c:v>WISC-V DS</c:v>
                </c:pt>
                <c:pt idx="8">
                  <c:v>WISC-V PS</c:v>
                </c:pt>
                <c:pt idx="9">
                  <c:v>WISC-V CD&lt;</c:v>
                </c:pt>
                <c:pt idx="10">
                  <c:v>WISC-V SS&lt;</c:v>
                </c:pt>
                <c:pt idx="11">
                  <c:v>WNV MA</c:v>
                </c:pt>
                <c:pt idx="12">
                  <c:v>WVN SS</c:v>
                </c:pt>
                <c:pt idx="13">
                  <c:v>PPVT-IV</c:v>
                </c:pt>
                <c:pt idx="14">
                  <c:v>VMI-V</c:v>
                </c:pt>
                <c:pt idx="15">
                  <c:v>WIAT-III PD</c:v>
                </c:pt>
                <c:pt idx="16">
                  <c:v>WIAT-III WR</c:v>
                </c:pt>
                <c:pt idx="17">
                  <c:v>WIAT-III Sp</c:v>
                </c:pt>
                <c:pt idx="18">
                  <c:v>WIAT-III NO</c:v>
                </c:pt>
              </c:strCache>
            </c:strRef>
          </c:cat>
          <c:val>
            <c:numRef>
              <c:f>Sheet1!$B$3:$T$3</c:f>
              <c:numCache>
                <c:formatCode>General</c:formatCode>
                <c:ptCount val="19"/>
                <c:pt idx="15">
                  <c:v>128</c:v>
                </c:pt>
                <c:pt idx="16">
                  <c:v>120</c:v>
                </c:pt>
                <c:pt idx="17">
                  <c:v>120</c:v>
                </c:pt>
                <c:pt idx="18">
                  <c:v>116</c:v>
                </c:pt>
              </c:numCache>
            </c:numRef>
          </c:val>
        </c:ser>
        <c:ser>
          <c:idx val="2"/>
          <c:order val="2"/>
          <c:tx>
            <c:strRef>
              <c:f>Sheet1!$A$4</c:f>
              <c:strCache>
                <c:ptCount val="1"/>
              </c:strCache>
            </c:strRef>
          </c:tx>
          <c:spPr>
            <a:solidFill>
              <a:srgbClr val="00FF00"/>
            </a:solidFill>
            <a:ln w="12673">
              <a:solidFill>
                <a:srgbClr val="000000"/>
              </a:solidFill>
              <a:prstDash val="solid"/>
            </a:ln>
          </c:spPr>
          <c:invertIfNegative val="0"/>
          <c:dLbls>
            <c:dLbl>
              <c:idx val="16"/>
              <c:spPr>
                <a:noFill/>
                <a:ln w="25346">
                  <a:noFill/>
                </a:ln>
              </c:spPr>
              <c:txPr>
                <a:bodyPr/>
                <a:lstStyle/>
                <a:p>
                  <a:pPr>
                    <a:defRPr sz="798"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dLbl>
              <c:idx val="17"/>
              <c:spPr>
                <a:noFill/>
                <a:ln w="25346">
                  <a:noFill/>
                </a:ln>
              </c:spPr>
              <c:txPr>
                <a:bodyPr/>
                <a:lstStyle/>
                <a:p>
                  <a:pPr>
                    <a:defRPr sz="798"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dLbl>
              <c:idx val="18"/>
              <c:spPr>
                <a:noFill/>
                <a:ln w="25346">
                  <a:noFill/>
                </a:ln>
              </c:spPr>
              <c:txPr>
                <a:bodyPr/>
                <a:lstStyle/>
                <a:p>
                  <a:pPr>
                    <a:defRPr sz="798"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Sheet1!$B$1:$T$1</c:f>
              <c:strCache>
                <c:ptCount val="19"/>
                <c:pt idx="0">
                  <c:v>C.A.</c:v>
                </c:pt>
                <c:pt idx="1">
                  <c:v>WISC-V SI</c:v>
                </c:pt>
                <c:pt idx="2">
                  <c:v>WISC-V VC</c:v>
                </c:pt>
                <c:pt idx="3">
                  <c:v>WISC-V BD</c:v>
                </c:pt>
                <c:pt idx="4">
                  <c:v>WISC-V VP</c:v>
                </c:pt>
                <c:pt idx="5">
                  <c:v>WISC-V MR</c:v>
                </c:pt>
                <c:pt idx="6">
                  <c:v>WISC-V FW</c:v>
                </c:pt>
                <c:pt idx="7">
                  <c:v>WISC-V DS</c:v>
                </c:pt>
                <c:pt idx="8">
                  <c:v>WISC-V PS</c:v>
                </c:pt>
                <c:pt idx="9">
                  <c:v>WISC-V CD&lt;</c:v>
                </c:pt>
                <c:pt idx="10">
                  <c:v>WISC-V SS&lt;</c:v>
                </c:pt>
                <c:pt idx="11">
                  <c:v>WNV MA</c:v>
                </c:pt>
                <c:pt idx="12">
                  <c:v>WVN SS</c:v>
                </c:pt>
                <c:pt idx="13">
                  <c:v>PPVT-IV</c:v>
                </c:pt>
                <c:pt idx="14">
                  <c:v>VMI-V</c:v>
                </c:pt>
                <c:pt idx="15">
                  <c:v>WIAT-III PD</c:v>
                </c:pt>
                <c:pt idx="16">
                  <c:v>WIAT-III WR</c:v>
                </c:pt>
                <c:pt idx="17">
                  <c:v>WIAT-III Sp</c:v>
                </c:pt>
                <c:pt idx="18">
                  <c:v>WIAT-III NO</c:v>
                </c:pt>
              </c:strCache>
            </c:strRef>
          </c:cat>
          <c:val>
            <c:numRef>
              <c:f>Sheet1!$B$4:$T$4</c:f>
              <c:numCache>
                <c:formatCode>General</c:formatCode>
                <c:ptCount val="19"/>
              </c:numCache>
            </c:numRef>
          </c:val>
        </c:ser>
        <c:dLbls>
          <c:showLegendKey val="0"/>
          <c:showVal val="0"/>
          <c:showCatName val="0"/>
          <c:showSerName val="0"/>
          <c:showPercent val="0"/>
          <c:showBubbleSize val="0"/>
        </c:dLbls>
        <c:gapWidth val="150"/>
        <c:axId val="218110592"/>
        <c:axId val="218137344"/>
      </c:barChart>
      <c:catAx>
        <c:axId val="218110592"/>
        <c:scaling>
          <c:orientation val="minMax"/>
        </c:scaling>
        <c:delete val="0"/>
        <c:axPos val="b"/>
        <c:title>
          <c:tx>
            <c:rich>
              <a:bodyPr/>
              <a:lstStyle/>
              <a:p>
                <a:pPr>
                  <a:defRPr sz="1023" b="1" i="0" u="none" strike="noStrike" baseline="0">
                    <a:solidFill>
                      <a:srgbClr val="000000"/>
                    </a:solidFill>
                    <a:latin typeface="Arial"/>
                    <a:ea typeface="Arial"/>
                    <a:cs typeface="Arial"/>
                  </a:defRPr>
                </a:pPr>
                <a:r>
                  <a:rPr lang="en-AU" dirty="0"/>
                  <a:t>Skill Areas Assessed</a:t>
                </a:r>
              </a:p>
            </c:rich>
          </c:tx>
          <c:layout>
            <c:manualLayout>
              <c:xMode val="edge"/>
              <c:yMode val="edge"/>
              <c:x val="0.43378995433789952"/>
              <c:y val="0.92886178861788615"/>
            </c:manualLayout>
          </c:layout>
          <c:overlay val="0"/>
          <c:spPr>
            <a:noFill/>
            <a:ln w="25346">
              <a:noFill/>
            </a:ln>
          </c:spPr>
        </c:title>
        <c:numFmt formatCode="General" sourceLinked="1"/>
        <c:majorTickMark val="out"/>
        <c:minorTickMark val="none"/>
        <c:tickLblPos val="nextTo"/>
        <c:spPr>
          <a:ln w="3168">
            <a:solidFill>
              <a:srgbClr val="000000"/>
            </a:solidFill>
            <a:prstDash val="solid"/>
          </a:ln>
        </c:spPr>
        <c:txPr>
          <a:bodyPr rot="0" vert="horz"/>
          <a:lstStyle/>
          <a:p>
            <a:pPr>
              <a:defRPr sz="600" b="1" i="0" u="none" strike="noStrike" baseline="0">
                <a:solidFill>
                  <a:srgbClr val="000000"/>
                </a:solidFill>
                <a:latin typeface="Arial"/>
                <a:ea typeface="Arial"/>
                <a:cs typeface="Arial"/>
              </a:defRPr>
            </a:pPr>
            <a:endParaRPr lang="en-US"/>
          </a:p>
        </c:txPr>
        <c:crossAx val="218137344"/>
        <c:crosses val="autoZero"/>
        <c:auto val="1"/>
        <c:lblAlgn val="ctr"/>
        <c:lblOffset val="100"/>
        <c:tickLblSkip val="1"/>
        <c:tickMarkSkip val="1"/>
        <c:noMultiLvlLbl val="0"/>
      </c:catAx>
      <c:valAx>
        <c:axId val="218137344"/>
        <c:scaling>
          <c:orientation val="minMax"/>
        </c:scaling>
        <c:delete val="0"/>
        <c:axPos val="l"/>
        <c:majorGridlines>
          <c:spPr>
            <a:ln w="3168">
              <a:solidFill>
                <a:srgbClr val="000000"/>
              </a:solidFill>
              <a:prstDash val="solid"/>
            </a:ln>
          </c:spPr>
        </c:majorGridlines>
        <c:title>
          <c:tx>
            <c:rich>
              <a:bodyPr/>
              <a:lstStyle/>
              <a:p>
                <a:pPr>
                  <a:defRPr sz="1023" b="1" i="0" u="none" strike="noStrike" baseline="0">
                    <a:solidFill>
                      <a:srgbClr val="000000"/>
                    </a:solidFill>
                    <a:latin typeface="Arial"/>
                    <a:ea typeface="Arial"/>
                    <a:cs typeface="Arial"/>
                  </a:defRPr>
                </a:pPr>
                <a:r>
                  <a:rPr lang="en-AU" dirty="0"/>
                  <a:t>Approximate Age Equ. in Months</a:t>
                </a:r>
              </a:p>
            </c:rich>
          </c:tx>
          <c:layout>
            <c:manualLayout>
              <c:xMode val="edge"/>
              <c:yMode val="edge"/>
              <c:x val="1.6742770167427701E-2"/>
              <c:y val="0.28048780487804881"/>
            </c:manualLayout>
          </c:layout>
          <c:overlay val="0"/>
          <c:spPr>
            <a:noFill/>
            <a:ln w="25346">
              <a:noFill/>
            </a:ln>
          </c:spPr>
        </c:title>
        <c:numFmt formatCode="General" sourceLinked="1"/>
        <c:majorTickMark val="out"/>
        <c:minorTickMark val="none"/>
        <c:tickLblPos val="nextTo"/>
        <c:spPr>
          <a:ln w="3168">
            <a:solidFill>
              <a:srgbClr val="000000"/>
            </a:solidFill>
            <a:prstDash val="solid"/>
          </a:ln>
        </c:spPr>
        <c:txPr>
          <a:bodyPr rot="0" vert="horz"/>
          <a:lstStyle/>
          <a:p>
            <a:pPr>
              <a:defRPr sz="1023" b="0" i="0" u="none" strike="noStrike" baseline="0">
                <a:solidFill>
                  <a:srgbClr val="000000"/>
                </a:solidFill>
                <a:latin typeface="Arial"/>
                <a:ea typeface="Arial"/>
                <a:cs typeface="Arial"/>
              </a:defRPr>
            </a:pPr>
            <a:endParaRPr lang="en-US"/>
          </a:p>
        </c:txPr>
        <c:crossAx val="218110592"/>
        <c:crosses val="autoZero"/>
        <c:crossBetween val="between"/>
      </c:valAx>
      <c:spPr>
        <a:solidFill>
          <a:srgbClr val="FFFFFF"/>
        </a:solidFill>
        <a:ln w="12673">
          <a:solidFill>
            <a:srgbClr val="808080"/>
          </a:solidFill>
          <a:prstDash val="solid"/>
        </a:ln>
      </c:spPr>
    </c:plotArea>
    <c:plotVisOnly val="1"/>
    <c:dispBlanksAs val="gap"/>
    <c:showDLblsOverMax val="0"/>
  </c:chart>
  <c:spPr>
    <a:noFill/>
    <a:ln>
      <a:noFill/>
    </a:ln>
  </c:spPr>
  <c:txPr>
    <a:bodyPr/>
    <a:lstStyle/>
    <a:p>
      <a:pPr>
        <a:defRPr sz="1023" b="0" i="0" u="none" strike="noStrike" baseline="0">
          <a:solidFill>
            <a:srgbClr val="000000"/>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31542F4-C153-4B12-BFCA-E1AAD2AC74AA}" type="slidenum">
              <a:rPr lang="en-AU" smtClean="0"/>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31542F4-C153-4B12-BFCA-E1AAD2AC74AA}"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31542F4-C153-4B12-BFCA-E1AAD2AC74AA}"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31542F4-C153-4B12-BFCA-E1AAD2AC74AA}"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31542F4-C153-4B12-BFCA-E1AAD2AC74AA}" type="slidenum">
              <a:rPr lang="en-AU" smtClean="0"/>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31542F4-C153-4B12-BFCA-E1AAD2AC74AA}"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31542F4-C153-4B12-BFCA-E1AAD2AC74AA}"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31542F4-C153-4B12-BFCA-E1AAD2AC74AA}"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31542F4-C153-4B12-BFCA-E1AAD2AC74AA}"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31542F4-C153-4B12-BFCA-E1AAD2AC74AA}" type="slidenum">
              <a:rPr lang="en-AU" smtClean="0"/>
              <a:t>‹#›</a:t>
            </a:fld>
            <a:endParaRPr lang="en-AU"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AF71B26-662A-436E-A2AE-36FEC2DFB335}" type="datetimeFigureOut">
              <a:rPr lang="en-AU" smtClean="0"/>
              <a:t>30/01/2018</a:t>
            </a:fld>
            <a:endParaRPr lang="en-AU" dirty="0"/>
          </a:p>
        </p:txBody>
      </p:sp>
      <p:sp>
        <p:nvSpPr>
          <p:cNvPr id="9" name="Slide Number Placeholder 8"/>
          <p:cNvSpPr>
            <a:spLocks noGrp="1"/>
          </p:cNvSpPr>
          <p:nvPr>
            <p:ph type="sldNum" sz="quarter" idx="11"/>
          </p:nvPr>
        </p:nvSpPr>
        <p:spPr/>
        <p:txBody>
          <a:bodyPr/>
          <a:lstStyle/>
          <a:p>
            <a:fld id="{031542F4-C153-4B12-BFCA-E1AAD2AC74AA}" type="slidenum">
              <a:rPr lang="en-AU" smtClean="0"/>
              <a:t>‹#›</a:t>
            </a:fld>
            <a:endParaRPr lang="en-AU" dirty="0"/>
          </a:p>
        </p:txBody>
      </p:sp>
      <p:sp>
        <p:nvSpPr>
          <p:cNvPr id="10" name="Footer Placeholder 9"/>
          <p:cNvSpPr>
            <a:spLocks noGrp="1"/>
          </p:cNvSpPr>
          <p:nvPr>
            <p:ph type="ftr" sz="quarter" idx="12"/>
          </p:nvPr>
        </p:nvSpPr>
        <p:spPr/>
        <p:txBody>
          <a:bodyPr/>
          <a:lstStyle/>
          <a:p>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31542F4-C153-4B12-BFCA-E1AAD2AC74AA}" type="slidenum">
              <a:rPr lang="en-AU" smtClean="0"/>
              <a:t>‹#›</a:t>
            </a:fld>
            <a:endParaRPr lang="en-AU"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AU"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AF71B26-662A-436E-A2AE-36FEC2DFB335}" type="datetimeFigureOut">
              <a:rPr lang="en-AU" smtClean="0"/>
              <a:t>30/01/2018</a:t>
            </a:fld>
            <a:endParaRPr lang="en-AU"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weducation.com/" TargetMode="External"/><Relationship Id="rId2" Type="http://schemas.openxmlformats.org/officeDocument/2006/relationships/hyperlink" Target="mailto:info@jweducation.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79587"/>
            <a:ext cx="8229600" cy="1470025"/>
          </a:xfrm>
        </p:spPr>
        <p:txBody>
          <a:bodyPr>
            <a:noAutofit/>
          </a:bodyPr>
          <a:lstStyle/>
          <a:p>
            <a:pPr algn="ctr"/>
            <a:r>
              <a:rPr lang="en-AU" sz="3200" dirty="0">
                <a:latin typeface="Times New Roman" panose="02020603050405020304" pitchFamily="18" charset="0"/>
                <a:cs typeface="Times New Roman" panose="02020603050405020304" pitchFamily="18" charset="0"/>
              </a:rPr>
              <a:t>The Role and Challenges of IQ Testing in Understanding and Supporting Individuals with Autism </a:t>
            </a:r>
            <a:r>
              <a:rPr lang="en-AU" sz="3200" dirty="0" smtClean="0">
                <a:latin typeface="Times New Roman" panose="02020603050405020304" pitchFamily="18" charset="0"/>
                <a:cs typeface="Times New Roman" panose="02020603050405020304" pitchFamily="18" charset="0"/>
              </a:rPr>
              <a:t/>
            </a:r>
            <a:br>
              <a:rPr lang="en-AU" sz="3200" dirty="0" smtClean="0">
                <a:latin typeface="Times New Roman" panose="02020603050405020304" pitchFamily="18" charset="0"/>
                <a:cs typeface="Times New Roman" panose="02020603050405020304" pitchFamily="18" charset="0"/>
              </a:rPr>
            </a:br>
            <a:r>
              <a:rPr lang="en-AU" sz="3200" dirty="0">
                <a:latin typeface="Times New Roman" panose="02020603050405020304" pitchFamily="18" charset="0"/>
                <a:cs typeface="Times New Roman" panose="02020603050405020304" pitchFamily="18" charset="0"/>
              </a:rPr>
              <a:t/>
            </a:r>
            <a:br>
              <a:rPr lang="en-AU" sz="3200" dirty="0">
                <a:latin typeface="Times New Roman" panose="02020603050405020304" pitchFamily="18" charset="0"/>
                <a:cs typeface="Times New Roman" panose="02020603050405020304" pitchFamily="18" charset="0"/>
              </a:rPr>
            </a:br>
            <a:r>
              <a:rPr lang="en-AU" sz="1800" dirty="0" smtClean="0">
                <a:latin typeface="Times New Roman" panose="02020603050405020304" pitchFamily="18" charset="0"/>
                <a:cs typeface="Times New Roman" panose="02020603050405020304" pitchFamily="18" charset="0"/>
              </a:rPr>
              <a:t>Workshop for </a:t>
            </a:r>
            <a:r>
              <a:rPr lang="en-US" sz="1800" dirty="0" smtClean="0"/>
              <a:t>Center </a:t>
            </a:r>
            <a:r>
              <a:rPr lang="en-US" sz="1800" dirty="0"/>
              <a:t>for Creative Initiatives in Health and Population (CCIHP) </a:t>
            </a:r>
            <a:r>
              <a:rPr lang="en-US" sz="1800" dirty="0" smtClean="0"/>
              <a:t/>
            </a:r>
            <a:br>
              <a:rPr lang="en-US" sz="1800" dirty="0" smtClean="0"/>
            </a:br>
            <a:r>
              <a:rPr lang="en-US" sz="1800" dirty="0" smtClean="0"/>
              <a:t>24 January 2018</a:t>
            </a:r>
            <a:r>
              <a:rPr lang="en-AU" sz="3200" dirty="0">
                <a:latin typeface="Times New Roman" panose="02020603050405020304" pitchFamily="18" charset="0"/>
                <a:cs typeface="Times New Roman" panose="02020603050405020304" pitchFamily="18" charset="0"/>
              </a:rPr>
              <a:t/>
            </a:r>
            <a:br>
              <a:rPr lang="en-AU" sz="3200" dirty="0">
                <a:latin typeface="Times New Roman" panose="02020603050405020304" pitchFamily="18" charset="0"/>
                <a:cs typeface="Times New Roman" panose="02020603050405020304" pitchFamily="18" charset="0"/>
              </a:rPr>
            </a:br>
            <a:endParaRPr lang="en-AU"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47800" y="4495800"/>
            <a:ext cx="6400800" cy="1143000"/>
          </a:xfrm>
        </p:spPr>
        <p:txBody>
          <a:bodyPr>
            <a:normAutofit fontScale="92500"/>
          </a:bodyPr>
          <a:lstStyle/>
          <a:p>
            <a:r>
              <a:rPr lang="en-AU" b="1" dirty="0">
                <a:solidFill>
                  <a:schemeClr val="tx1"/>
                </a:solidFill>
                <a:latin typeface="Times New Roman" panose="02020603050405020304" pitchFamily="18" charset="0"/>
                <a:cs typeface="Times New Roman" panose="02020603050405020304" pitchFamily="18" charset="0"/>
              </a:rPr>
              <a:t>Dr. John Worthington MAPS MSPS</a:t>
            </a:r>
          </a:p>
          <a:p>
            <a:r>
              <a:rPr lang="en-AU" sz="1800" b="1" dirty="0">
                <a:solidFill>
                  <a:schemeClr val="tx1"/>
                </a:solidFill>
                <a:latin typeface="Times New Roman" panose="02020603050405020304" pitchFamily="18" charset="0"/>
                <a:cs typeface="Times New Roman" panose="02020603050405020304" pitchFamily="18" charset="0"/>
              </a:rPr>
              <a:t>Educational Consultant and </a:t>
            </a:r>
            <a:r>
              <a:rPr lang="en-AU" sz="1800" b="1" dirty="0" smtClean="0">
                <a:solidFill>
                  <a:schemeClr val="tx1"/>
                </a:solidFill>
                <a:latin typeface="Times New Roman" panose="02020603050405020304" pitchFamily="18" charset="0"/>
                <a:cs typeface="Times New Roman" panose="02020603050405020304" pitchFamily="18" charset="0"/>
              </a:rPr>
              <a:t>Psychologist</a:t>
            </a:r>
            <a:r>
              <a:rPr lang="en-AU" sz="1800" dirty="0">
                <a:solidFill>
                  <a:schemeClr val="tx1"/>
                </a:solidFill>
                <a:latin typeface="Times New Roman" panose="02020603050405020304" pitchFamily="18" charset="0"/>
                <a:cs typeface="Times New Roman" panose="02020603050405020304" pitchFamily="18" charset="0"/>
              </a:rPr>
              <a:t>	</a:t>
            </a:r>
            <a:endParaRPr lang="en-AU" sz="1800" dirty="0" smtClean="0">
              <a:solidFill>
                <a:schemeClr val="tx1"/>
              </a:solidFill>
              <a:latin typeface="Times New Roman" panose="02020603050405020304" pitchFamily="18" charset="0"/>
              <a:cs typeface="Times New Roman" panose="02020603050405020304" pitchFamily="18" charset="0"/>
            </a:endParaRPr>
          </a:p>
          <a:p>
            <a:r>
              <a:rPr lang="en-AU" sz="1800" dirty="0" smtClean="0">
                <a:solidFill>
                  <a:schemeClr val="tx1"/>
                </a:solidFill>
                <a:latin typeface="Times New Roman" panose="02020603050405020304" pitchFamily="18" charset="0"/>
                <a:cs typeface="Times New Roman" panose="02020603050405020304" pitchFamily="18" charset="0"/>
              </a:rPr>
              <a:t>E-mail</a:t>
            </a:r>
            <a:r>
              <a:rPr lang="en-AU" sz="1800" dirty="0">
                <a:solidFill>
                  <a:schemeClr val="tx1"/>
                </a:solidFill>
                <a:latin typeface="Times New Roman" panose="02020603050405020304" pitchFamily="18" charset="0"/>
                <a:cs typeface="Times New Roman" panose="02020603050405020304" pitchFamily="18" charset="0"/>
              </a:rPr>
              <a:t>: </a:t>
            </a:r>
            <a:r>
              <a:rPr lang="en-US" sz="1800" u="sng" dirty="0">
                <a:solidFill>
                  <a:schemeClr val="tx1"/>
                </a:solidFill>
                <a:latin typeface="Times New Roman" panose="02020603050405020304" pitchFamily="18" charset="0"/>
                <a:cs typeface="Times New Roman" panose="02020603050405020304" pitchFamily="18" charset="0"/>
                <a:hlinkClick r:id="rId2"/>
              </a:rPr>
              <a:t>info@jweducation.com</a:t>
            </a:r>
            <a:r>
              <a:rPr lang="en-AU" sz="1800" dirty="0">
                <a:solidFill>
                  <a:schemeClr val="tx1"/>
                </a:solidFill>
                <a:latin typeface="Times New Roman" panose="02020603050405020304" pitchFamily="18" charset="0"/>
                <a:cs typeface="Times New Roman" panose="02020603050405020304" pitchFamily="18" charset="0"/>
              </a:rPr>
              <a:t> Web address: </a:t>
            </a:r>
            <a:r>
              <a:rPr lang="en-AU" sz="1800" u="sng" dirty="0">
                <a:solidFill>
                  <a:schemeClr val="tx1"/>
                </a:solidFill>
                <a:latin typeface="Times New Roman" panose="02020603050405020304" pitchFamily="18" charset="0"/>
                <a:cs typeface="Times New Roman" panose="02020603050405020304" pitchFamily="18" charset="0"/>
                <a:hlinkClick r:id="rId3"/>
              </a:rPr>
              <a:t>www.jweducation.com</a:t>
            </a:r>
            <a:endParaRPr lang="en-AU" sz="1800" b="1" dirty="0">
              <a:solidFill>
                <a:schemeClr val="tx1"/>
              </a:solidFill>
              <a:latin typeface="Times New Roman" panose="02020603050405020304" pitchFamily="18" charset="0"/>
              <a:cs typeface="Times New Roman" panose="02020603050405020304" pitchFamily="18" charset="0"/>
            </a:endParaRPr>
          </a:p>
          <a:p>
            <a:endParaRPr lang="en-AU" sz="1800" dirty="0">
              <a:solidFill>
                <a:schemeClr val="tx1"/>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59619"/>
            <a:ext cx="2133600" cy="144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0" y="3581400"/>
            <a:ext cx="3414717" cy="400110"/>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When is a KitKat not a KitKat?</a:t>
            </a:r>
            <a:endParaRPr lang="en-A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29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The Autism Diagnostic Observation </a:t>
            </a:r>
            <a:br>
              <a:rPr lang="en-AU" sz="3200" dirty="0" smtClean="0">
                <a:latin typeface="Times New Roman" panose="02020603050405020304" pitchFamily="18" charset="0"/>
                <a:cs typeface="Times New Roman" panose="02020603050405020304" pitchFamily="18" charset="0"/>
              </a:rPr>
            </a:br>
            <a:r>
              <a:rPr lang="en-AU" sz="3200" dirty="0" smtClean="0">
                <a:latin typeface="Times New Roman" panose="02020603050405020304" pitchFamily="18" charset="0"/>
                <a:cs typeface="Times New Roman" panose="02020603050405020304" pitchFamily="18" charset="0"/>
              </a:rPr>
              <a:t>Schedule - Second Edition (ADOS-2)</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AU" sz="2000" dirty="0" smtClean="0">
                <a:latin typeface="Times New Roman" panose="02020603050405020304" pitchFamily="18" charset="0"/>
                <a:cs typeface="Times New Roman" panose="02020603050405020304" pitchFamily="18" charset="0"/>
              </a:rPr>
              <a:t>The </a:t>
            </a:r>
            <a:r>
              <a:rPr lang="en-AU" sz="2000" dirty="0">
                <a:latin typeface="Times New Roman" panose="02020603050405020304" pitchFamily="18" charset="0"/>
                <a:cs typeface="Times New Roman" panose="02020603050405020304" pitchFamily="18" charset="0"/>
              </a:rPr>
              <a:t>Autism Diagnostic Observation Schedule - Second Edition (ADOS-2) is a </a:t>
            </a:r>
            <a:r>
              <a:rPr lang="en-AU" sz="2000" dirty="0" smtClean="0">
                <a:latin typeface="Times New Roman" panose="02020603050405020304" pitchFamily="18" charset="0"/>
                <a:cs typeface="Times New Roman" panose="02020603050405020304" pitchFamily="18" charset="0"/>
              </a:rPr>
              <a:t>semi structured, </a:t>
            </a:r>
            <a:r>
              <a:rPr lang="en-AU" sz="2000" dirty="0">
                <a:latin typeface="Times New Roman" panose="02020603050405020304" pitchFamily="18" charset="0"/>
                <a:cs typeface="Times New Roman" panose="02020603050405020304" pitchFamily="18" charset="0"/>
              </a:rPr>
              <a:t>standardised assessment of communication, social interaction, play, and restricted and repetitive behaviours. </a:t>
            </a:r>
          </a:p>
          <a:p>
            <a:endParaRPr lang="en-AU" sz="2000" dirty="0" smtClean="0">
              <a:latin typeface="Times New Roman" panose="02020603050405020304" pitchFamily="18" charset="0"/>
              <a:cs typeface="Times New Roman" panose="02020603050405020304" pitchFamily="18" charset="0"/>
            </a:endParaRPr>
          </a:p>
          <a:p>
            <a:r>
              <a:rPr lang="en-AU" sz="2000" dirty="0" smtClean="0">
                <a:latin typeface="Times New Roman" panose="02020603050405020304" pitchFamily="18" charset="0"/>
                <a:cs typeface="Times New Roman" panose="02020603050405020304" pitchFamily="18" charset="0"/>
              </a:rPr>
              <a:t>By </a:t>
            </a:r>
            <a:r>
              <a:rPr lang="en-AU" sz="2000" dirty="0">
                <a:latin typeface="Times New Roman" panose="02020603050405020304" pitchFamily="18" charset="0"/>
                <a:cs typeface="Times New Roman" panose="02020603050405020304" pitchFamily="18" charset="0"/>
              </a:rPr>
              <a:t>observing and coding these behaviours, clinicians can obtain information that informs diagnosis, intervention, treatment planning, and educational placement.</a:t>
            </a:r>
          </a:p>
          <a:p>
            <a:endParaRPr lang="en-AU" dirty="0"/>
          </a:p>
        </p:txBody>
      </p:sp>
      <p:pic>
        <p:nvPicPr>
          <p:cNvPr id="8194" name="Picture 2" descr="C:\Users\Owner\AppData\Local\Microsoft\Windows\INetCache\IE\4VM0UUCA\observer_inside_ill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6738"/>
            <a:ext cx="1828800" cy="170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92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88" y="17585"/>
            <a:ext cx="8229600" cy="1143000"/>
          </a:xfrm>
        </p:spPr>
        <p:txBody>
          <a:bodyPr>
            <a:normAutofit/>
          </a:bodyPr>
          <a:lstStyle/>
          <a:p>
            <a:r>
              <a:rPr lang="en-AU" sz="3200" dirty="0" smtClean="0">
                <a:latin typeface="Times New Roman" panose="02020603050405020304" pitchFamily="18" charset="0"/>
                <a:cs typeface="Times New Roman" panose="02020603050405020304" pitchFamily="18" charset="0"/>
              </a:rPr>
              <a:t>A Brief Overview </a:t>
            </a:r>
            <a:r>
              <a:rPr lang="en-AU" sz="3200" dirty="0">
                <a:latin typeface="Times New Roman" panose="02020603050405020304" pitchFamily="18" charset="0"/>
                <a:cs typeface="Times New Roman" panose="02020603050405020304" pitchFamily="18" charset="0"/>
              </a:rPr>
              <a:t>of the </a:t>
            </a:r>
            <a:r>
              <a:rPr lang="en-AU" sz="3200" dirty="0" smtClean="0">
                <a:latin typeface="Times New Roman" panose="02020603050405020304" pitchFamily="18" charset="0"/>
                <a:cs typeface="Times New Roman" panose="02020603050405020304" pitchFamily="18" charset="0"/>
              </a:rPr>
              <a:t>History </a:t>
            </a:r>
            <a:r>
              <a:rPr lang="en-AU" sz="3200" dirty="0">
                <a:latin typeface="Times New Roman" panose="02020603050405020304" pitchFamily="18" charset="0"/>
                <a:cs typeface="Times New Roman" panose="02020603050405020304" pitchFamily="18" charset="0"/>
              </a:rPr>
              <a:t>of IQ T</a:t>
            </a:r>
            <a:r>
              <a:rPr lang="en-AU" sz="3200" dirty="0" smtClean="0">
                <a:latin typeface="Times New Roman" panose="02020603050405020304" pitchFamily="18" charset="0"/>
                <a:cs typeface="Times New Roman" panose="02020603050405020304" pitchFamily="18" charset="0"/>
              </a:rPr>
              <a:t>esting</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5688" y="1037785"/>
            <a:ext cx="8382000" cy="2362200"/>
          </a:xfrm>
        </p:spPr>
        <p:txBody>
          <a:bodyPr>
            <a:normAutofit/>
          </a:bodyPr>
          <a:lstStyle/>
          <a:p>
            <a:r>
              <a:rPr lang="en-AU" sz="2000" dirty="0" smtClean="0">
                <a:latin typeface="Times New Roman" panose="02020603050405020304" pitchFamily="18" charset="0"/>
                <a:cs typeface="Times New Roman" panose="02020603050405020304" pitchFamily="18" charset="0"/>
              </a:rPr>
              <a:t>Putting </a:t>
            </a:r>
            <a:r>
              <a:rPr lang="en-AU" sz="2000" dirty="0">
                <a:latin typeface="Times New Roman" panose="02020603050405020304" pitchFamily="18" charset="0"/>
                <a:cs typeface="Times New Roman" panose="02020603050405020304" pitchFamily="18" charset="0"/>
              </a:rPr>
              <a:t>IQ testing in </a:t>
            </a:r>
            <a:r>
              <a:rPr lang="en-AU" sz="2000" dirty="0" smtClean="0">
                <a:latin typeface="Times New Roman" panose="02020603050405020304" pitchFamily="18" charset="0"/>
                <a:cs typeface="Times New Roman" panose="02020603050405020304" pitchFamily="18" charset="0"/>
              </a:rPr>
              <a:t>context.</a:t>
            </a:r>
          </a:p>
          <a:p>
            <a:r>
              <a:rPr lang="en-AU" sz="2000" dirty="0" smtClean="0">
                <a:latin typeface="Times New Roman" panose="02020603050405020304" pitchFamily="18" charset="0"/>
                <a:cs typeface="Times New Roman" panose="02020603050405020304" pitchFamily="18" charset="0"/>
              </a:rPr>
              <a:t>These </a:t>
            </a:r>
            <a:r>
              <a:rPr lang="en-AU" sz="2000" dirty="0">
                <a:latin typeface="Times New Roman" panose="02020603050405020304" pitchFamily="18" charset="0"/>
                <a:cs typeface="Times New Roman" panose="02020603050405020304" pitchFamily="18" charset="0"/>
              </a:rPr>
              <a:t>tests developed and evolved over 100  years now represent the gold standard of psychometric properties and have direct links to the original WISC (Wechsler, 1949) and the Stanford-Binet announced in April 1905  and introduced in June 1905, with the more familiar version published by Terman in 1916.  </a:t>
            </a:r>
          </a:p>
        </p:txBody>
      </p:sp>
      <p:pic>
        <p:nvPicPr>
          <p:cNvPr id="4" name="Picture 3" descr="https://upload.wikimedia.org/wikipedia/commons/thumb/4/4f/Alfred_Binet.jpg/1200px-Alfred_Bine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505200"/>
            <a:ext cx="2000885" cy="2576830"/>
          </a:xfrm>
          <a:prstGeom prst="rect">
            <a:avLst/>
          </a:prstGeom>
          <a:noFill/>
          <a:ln>
            <a:noFill/>
          </a:ln>
        </p:spPr>
      </p:pic>
      <p:pic>
        <p:nvPicPr>
          <p:cNvPr id="5" name="Picture 4" descr="Image result"/>
          <p:cNvPicPr/>
          <p:nvPr/>
        </p:nvPicPr>
        <p:blipFill>
          <a:blip r:embed="rId3">
            <a:extLst>
              <a:ext uri="{28A0092B-C50C-407E-A947-70E740481C1C}">
                <a14:useLocalDpi xmlns:a14="http://schemas.microsoft.com/office/drawing/2010/main" val="0"/>
              </a:ext>
            </a:extLst>
          </a:blip>
          <a:srcRect/>
          <a:stretch>
            <a:fillRect/>
          </a:stretch>
        </p:blipFill>
        <p:spPr bwMode="auto">
          <a:xfrm>
            <a:off x="3528621" y="3459480"/>
            <a:ext cx="2096135" cy="2622550"/>
          </a:xfrm>
          <a:prstGeom prst="rect">
            <a:avLst/>
          </a:prstGeom>
          <a:noFill/>
          <a:ln>
            <a:noFill/>
          </a:ln>
        </p:spPr>
      </p:pic>
      <p:pic>
        <p:nvPicPr>
          <p:cNvPr id="6" name="Picture 5" descr="Image result"/>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399985"/>
            <a:ext cx="2209800" cy="2741539"/>
          </a:xfrm>
          <a:prstGeom prst="rect">
            <a:avLst/>
          </a:prstGeom>
          <a:noFill/>
          <a:ln>
            <a:noFill/>
          </a:ln>
        </p:spPr>
      </p:pic>
      <p:sp>
        <p:nvSpPr>
          <p:cNvPr id="7" name="Rectangle 6"/>
          <p:cNvSpPr/>
          <p:nvPr/>
        </p:nvSpPr>
        <p:spPr>
          <a:xfrm>
            <a:off x="664852" y="6149534"/>
            <a:ext cx="2341090" cy="400110"/>
          </a:xfrm>
          <a:prstGeom prst="rect">
            <a:avLst/>
          </a:prstGeom>
        </p:spPr>
        <p:txBody>
          <a:bodyPr wrap="none">
            <a:spAutoFit/>
          </a:bodyPr>
          <a:lstStyle/>
          <a:p>
            <a:r>
              <a:rPr lang="en-AU" sz="2000" dirty="0" smtClean="0">
                <a:latin typeface="Times New Roman" panose="02020603050405020304" pitchFamily="18" charset="0"/>
                <a:cs typeface="Times New Roman" panose="02020603050405020304" pitchFamily="18" charset="0"/>
              </a:rPr>
              <a:t>Al</a:t>
            </a:r>
            <a:r>
              <a:rPr lang="en-AU" sz="1600" dirty="0" smtClean="0">
                <a:latin typeface="Times New Roman" panose="02020603050405020304" pitchFamily="18" charset="0"/>
                <a:cs typeface="Times New Roman" panose="02020603050405020304" pitchFamily="18" charset="0"/>
              </a:rPr>
              <a:t>fred </a:t>
            </a:r>
            <a:r>
              <a:rPr lang="en-AU" sz="1600" dirty="0">
                <a:latin typeface="Times New Roman" panose="02020603050405020304" pitchFamily="18" charset="0"/>
                <a:cs typeface="Times New Roman" panose="02020603050405020304" pitchFamily="18" charset="0"/>
              </a:rPr>
              <a:t>Binet (1857-1911)</a:t>
            </a:r>
          </a:p>
        </p:txBody>
      </p:sp>
      <p:sp>
        <p:nvSpPr>
          <p:cNvPr id="8" name="Rectangle 7"/>
          <p:cNvSpPr/>
          <p:nvPr/>
        </p:nvSpPr>
        <p:spPr>
          <a:xfrm>
            <a:off x="3500816" y="6160251"/>
            <a:ext cx="2151743" cy="307777"/>
          </a:xfrm>
          <a:prstGeom prst="rect">
            <a:avLst/>
          </a:prstGeom>
        </p:spPr>
        <p:txBody>
          <a:bodyPr wrap="none">
            <a:spAutoFit/>
          </a:bodyPr>
          <a:lstStyle/>
          <a:p>
            <a:r>
              <a:rPr lang="en-AU" sz="1400" dirty="0">
                <a:latin typeface="Times New Roman" panose="02020603050405020304" pitchFamily="18" charset="0"/>
                <a:cs typeface="Times New Roman" panose="02020603050405020304" pitchFamily="18" charset="0"/>
              </a:rPr>
              <a:t>Lewis Terman </a:t>
            </a:r>
            <a:r>
              <a:rPr lang="en-AU" sz="1400" dirty="0" smtClean="0">
                <a:latin typeface="Times New Roman" panose="02020603050405020304" pitchFamily="18" charset="0"/>
                <a:cs typeface="Times New Roman" panose="02020603050405020304" pitchFamily="18" charset="0"/>
              </a:rPr>
              <a:t>(1877-1956</a:t>
            </a:r>
            <a:r>
              <a:rPr lang="en-AU" sz="1400" dirty="0">
                <a:latin typeface="Times New Roman" panose="02020603050405020304" pitchFamily="18" charset="0"/>
                <a:cs typeface="Times New Roman" panose="02020603050405020304" pitchFamily="18" charset="0"/>
              </a:rPr>
              <a:t>)</a:t>
            </a:r>
          </a:p>
        </p:txBody>
      </p:sp>
      <p:sp>
        <p:nvSpPr>
          <p:cNvPr id="9" name="Rectangle 8"/>
          <p:cNvSpPr/>
          <p:nvPr/>
        </p:nvSpPr>
        <p:spPr>
          <a:xfrm>
            <a:off x="5988333" y="6150970"/>
            <a:ext cx="2577052" cy="369332"/>
          </a:xfrm>
          <a:prstGeom prst="rect">
            <a:avLst/>
          </a:prstGeom>
        </p:spPr>
        <p:txBody>
          <a:bodyPr wrap="none">
            <a:spAutoFit/>
          </a:bodyPr>
          <a:lstStyle/>
          <a:p>
            <a:r>
              <a:rPr lang="en-AU" sz="1600" dirty="0">
                <a:latin typeface="Times New Roman" panose="02020603050405020304" pitchFamily="18" charset="0"/>
                <a:cs typeface="Times New Roman" panose="02020603050405020304" pitchFamily="18" charset="0"/>
              </a:rPr>
              <a:t>David Wechsler (1896-1981</a:t>
            </a:r>
            <a:r>
              <a:rPr lang="en-AU" b="1" dirty="0"/>
              <a:t>)</a:t>
            </a:r>
            <a:endParaRPr lang="en-AU" dirty="0"/>
          </a:p>
        </p:txBody>
      </p:sp>
    </p:spTree>
    <p:extLst>
      <p:ext uri="{BB962C8B-B14F-4D97-AF65-F5344CB8AC3E}">
        <p14:creationId xmlns:p14="http://schemas.microsoft.com/office/powerpoint/2010/main" val="1573450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What do IQ tests Measure?</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AU" sz="2000" dirty="0" smtClean="0">
                <a:latin typeface="Times New Roman" panose="02020603050405020304" pitchFamily="18" charset="0"/>
                <a:cs typeface="Times New Roman" panose="02020603050405020304" pitchFamily="18" charset="0"/>
              </a:rPr>
              <a:t>The </a:t>
            </a:r>
            <a:r>
              <a:rPr lang="en-AU" sz="2000" dirty="0">
                <a:latin typeface="Times New Roman" panose="02020603050405020304" pitchFamily="18" charset="0"/>
                <a:cs typeface="Times New Roman" panose="02020603050405020304" pitchFamily="18" charset="0"/>
              </a:rPr>
              <a:t>long history of </a:t>
            </a:r>
            <a:r>
              <a:rPr lang="en-AU" sz="2000" dirty="0" smtClean="0">
                <a:latin typeface="Times New Roman" panose="02020603050405020304" pitchFamily="18" charset="0"/>
                <a:cs typeface="Times New Roman" panose="02020603050405020304" pitchFamily="18" charset="0"/>
              </a:rPr>
              <a:t>research and ongoing review, I believe brings </a:t>
            </a:r>
            <a:r>
              <a:rPr lang="en-AU" sz="2000" dirty="0">
                <a:latin typeface="Times New Roman" panose="02020603050405020304" pitchFamily="18" charset="0"/>
                <a:cs typeface="Times New Roman" panose="02020603050405020304" pitchFamily="18" charset="0"/>
              </a:rPr>
              <a:t>us to a point where </a:t>
            </a:r>
            <a:r>
              <a:rPr lang="en-AU" sz="2000" dirty="0" smtClean="0">
                <a:latin typeface="Times New Roman" panose="02020603050405020304" pitchFamily="18" charset="0"/>
                <a:cs typeface="Times New Roman" panose="02020603050405020304" pitchFamily="18" charset="0"/>
              </a:rPr>
              <a:t>testing an individuals cognitive ability </a:t>
            </a:r>
            <a:r>
              <a:rPr lang="en-AU" sz="2000" dirty="0">
                <a:latin typeface="Times New Roman" panose="02020603050405020304" pitchFamily="18" charset="0"/>
                <a:cs typeface="Times New Roman" panose="02020603050405020304" pitchFamily="18" charset="0"/>
              </a:rPr>
              <a:t>(</a:t>
            </a:r>
            <a:r>
              <a:rPr lang="en-AU" sz="2000" dirty="0" smtClean="0">
                <a:latin typeface="Times New Roman" panose="02020603050405020304" pitchFamily="18" charset="0"/>
                <a:cs typeface="Times New Roman" panose="02020603050405020304" pitchFamily="18" charset="0"/>
              </a:rPr>
              <a:t>IQ) </a:t>
            </a:r>
            <a:r>
              <a:rPr lang="en-AU" sz="2000" dirty="0">
                <a:latin typeface="Times New Roman" panose="02020603050405020304" pitchFamily="18" charset="0"/>
                <a:cs typeface="Times New Roman" panose="02020603050405020304" pitchFamily="18" charset="0"/>
              </a:rPr>
              <a:t>is accepted by most </a:t>
            </a:r>
            <a:r>
              <a:rPr lang="en-AU" sz="2000" dirty="0" smtClean="0">
                <a:latin typeface="Times New Roman" panose="02020603050405020304" pitchFamily="18" charset="0"/>
                <a:cs typeface="Times New Roman" panose="02020603050405020304" pitchFamily="18" charset="0"/>
              </a:rPr>
              <a:t>people. </a:t>
            </a:r>
          </a:p>
          <a:p>
            <a:r>
              <a:rPr lang="en-AU" sz="2000" dirty="0">
                <a:latin typeface="Times New Roman" panose="02020603050405020304" pitchFamily="18" charset="0"/>
                <a:cs typeface="Times New Roman" panose="02020603050405020304" pitchFamily="18" charset="0"/>
              </a:rPr>
              <a:t>Good IQ tests </a:t>
            </a:r>
            <a:r>
              <a:rPr lang="en-AU" sz="2000" dirty="0" smtClean="0">
                <a:latin typeface="Times New Roman" panose="02020603050405020304" pitchFamily="18" charset="0"/>
                <a:cs typeface="Times New Roman" panose="02020603050405020304" pitchFamily="18" charset="0"/>
              </a:rPr>
              <a:t>measure </a:t>
            </a:r>
            <a:r>
              <a:rPr lang="en-AU" sz="2000" dirty="0">
                <a:latin typeface="Times New Roman" panose="02020603050405020304" pitchFamily="18" charset="0"/>
                <a:cs typeface="Times New Roman" panose="02020603050405020304" pitchFamily="18" charset="0"/>
              </a:rPr>
              <a:t>aspects of visual-spatial processing and auditory processing, as well as short-term memory, and processing speed.</a:t>
            </a:r>
            <a:endParaRPr lang="en-AU" sz="2000" dirty="0" smtClean="0">
              <a:latin typeface="Times New Roman" panose="02020603050405020304" pitchFamily="18" charset="0"/>
              <a:cs typeface="Times New Roman" panose="02020603050405020304" pitchFamily="18" charset="0"/>
            </a:endParaRPr>
          </a:p>
          <a:p>
            <a:r>
              <a:rPr lang="en-AU" sz="2000" dirty="0" smtClean="0">
                <a:latin typeface="Times New Roman" panose="02020603050405020304" pitchFamily="18" charset="0"/>
                <a:cs typeface="Times New Roman" panose="02020603050405020304" pitchFamily="18" charset="0"/>
              </a:rPr>
              <a:t>More over the results as reflected in the </a:t>
            </a:r>
            <a:r>
              <a:rPr lang="en-AU" sz="2000" dirty="0">
                <a:latin typeface="Times New Roman" panose="02020603050405020304" pitchFamily="18" charset="0"/>
                <a:cs typeface="Times New Roman" panose="02020603050405020304" pitchFamily="18" charset="0"/>
              </a:rPr>
              <a:t>scales and distribution of scores </a:t>
            </a:r>
            <a:r>
              <a:rPr lang="en-AU" sz="2000" dirty="0" smtClean="0">
                <a:latin typeface="Times New Roman" panose="02020603050405020304" pitchFamily="18" charset="0"/>
                <a:cs typeface="Times New Roman" panose="02020603050405020304" pitchFamily="18" charset="0"/>
              </a:rPr>
              <a:t>are one way </a:t>
            </a:r>
            <a:r>
              <a:rPr lang="en-AU" sz="2000" dirty="0">
                <a:latin typeface="Times New Roman" panose="02020603050405020304" pitchFamily="18" charset="0"/>
                <a:cs typeface="Times New Roman" panose="02020603050405020304" pitchFamily="18" charset="0"/>
              </a:rPr>
              <a:t>to help understand </a:t>
            </a:r>
            <a:r>
              <a:rPr lang="en-AU" sz="2000" dirty="0" smtClean="0">
                <a:latin typeface="Times New Roman" panose="02020603050405020304" pitchFamily="18" charset="0"/>
                <a:cs typeface="Times New Roman" panose="02020603050405020304" pitchFamily="18" charset="0"/>
              </a:rPr>
              <a:t>an individuals general </a:t>
            </a:r>
            <a:r>
              <a:rPr lang="en-AU" sz="2000" dirty="0">
                <a:latin typeface="Times New Roman" panose="02020603050405020304" pitchFamily="18" charset="0"/>
                <a:cs typeface="Times New Roman" panose="02020603050405020304" pitchFamily="18" charset="0"/>
              </a:rPr>
              <a:t>cognitive problem-solving </a:t>
            </a:r>
            <a:r>
              <a:rPr lang="en-AU" sz="2000" dirty="0" smtClean="0">
                <a:latin typeface="Times New Roman" panose="02020603050405020304" pitchFamily="18" charset="0"/>
                <a:cs typeface="Times New Roman" panose="02020603050405020304" pitchFamily="18" charset="0"/>
              </a:rPr>
              <a:t>skills typically reflected in  </a:t>
            </a:r>
            <a:r>
              <a:rPr lang="en-AU" sz="2000" dirty="0">
                <a:latin typeface="Times New Roman" panose="02020603050405020304" pitchFamily="18" charset="0"/>
                <a:cs typeface="Times New Roman" panose="02020603050405020304" pitchFamily="18" charset="0"/>
              </a:rPr>
              <a:t>academic learning and </a:t>
            </a:r>
            <a:r>
              <a:rPr lang="en-AU" sz="2000" dirty="0" smtClean="0">
                <a:latin typeface="Times New Roman" panose="02020603050405020304" pitchFamily="18" charset="0"/>
                <a:cs typeface="Times New Roman" panose="02020603050405020304" pitchFamily="18" charset="0"/>
              </a:rPr>
              <a:t>potential. </a:t>
            </a:r>
            <a:endParaRPr lang="en-AU" dirty="0"/>
          </a:p>
        </p:txBody>
      </p:sp>
      <p:pic>
        <p:nvPicPr>
          <p:cNvPr id="10244" name="Picture 4" descr="C:\Users\Owner\AppData\Local\Microsoft\Windows\INetCache\IE\4VM0UUCA\images-2[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636132"/>
            <a:ext cx="1673559" cy="172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85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What do IQ Tests Look Like</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1"/>
            <a:ext cx="8229600" cy="2971800"/>
          </a:xfrm>
        </p:spPr>
        <p:txBody>
          <a:bodyPr>
            <a:normAutofit/>
          </a:bodyPr>
          <a:lstStyle/>
          <a:p>
            <a:r>
              <a:rPr lang="en-AU" sz="2000" dirty="0">
                <a:latin typeface="Times New Roman" panose="02020603050405020304" pitchFamily="18" charset="0"/>
                <a:cs typeface="Times New Roman" panose="02020603050405020304" pitchFamily="18" charset="0"/>
              </a:rPr>
              <a:t>IQ tests are typically made up of a number of sub-tests (e.g. the WISC-V has 16 in total) with a core number given and additional options available. In turn these subtests are combined to form Index scores (e.g. five in the WISC-V) with some or all of the subtests then contributing to and overall result often referred to as an IQ or Full Scale Score.  </a:t>
            </a:r>
            <a:r>
              <a:rPr lang="en-AU" sz="2000" dirty="0" smtClean="0">
                <a:latin typeface="Times New Roman" panose="02020603050405020304" pitchFamily="18" charset="0"/>
                <a:cs typeface="Times New Roman" panose="02020603050405020304" pitchFamily="18" charset="0"/>
              </a:rPr>
              <a:t>Several </a:t>
            </a:r>
            <a:r>
              <a:rPr lang="en-AU" sz="2000" dirty="0">
                <a:latin typeface="Times New Roman" panose="02020603050405020304" pitchFamily="18" charset="0"/>
                <a:cs typeface="Times New Roman" panose="02020603050405020304" pitchFamily="18" charset="0"/>
              </a:rPr>
              <a:t>IQ tests can now be done at least in part on a tablet.  </a:t>
            </a:r>
          </a:p>
          <a:p>
            <a:endParaRPr lang="en-AU" dirty="0"/>
          </a:p>
        </p:txBody>
      </p:sp>
      <p:pic>
        <p:nvPicPr>
          <p:cNvPr id="5" name="Picture 6" descr="C:\Users\Owner\AppData\Local\Microsoft\Windows\INetCache\IE\50QT1ABW\030520-wechsl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309" y="4013982"/>
            <a:ext cx="2362200" cy="209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0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sz="3200" dirty="0" smtClean="0">
                <a:latin typeface="Times New Roman" panose="02020603050405020304" pitchFamily="18" charset="0"/>
                <a:cs typeface="Times New Roman" panose="02020603050405020304" pitchFamily="18" charset="0"/>
              </a:rPr>
              <a:t>Samples of some IQ Tests</a:t>
            </a:r>
            <a:endParaRPr lang="en-AU" sz="3200" dirty="0">
              <a:latin typeface="Times New Roman" panose="02020603050405020304" pitchFamily="18" charset="0"/>
              <a:cs typeface="Times New Roman" panose="02020603050405020304" pitchFamily="18" charset="0"/>
            </a:endParaRPr>
          </a:p>
        </p:txBody>
      </p:sp>
      <p:pic>
        <p:nvPicPr>
          <p:cNvPr id="6" name="Picture 5" descr="C:\Users\Owner\Documents\Scanned Documents\Image (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897" y="2518655"/>
            <a:ext cx="1600691" cy="2016965"/>
          </a:xfrm>
          <a:prstGeom prst="rect">
            <a:avLst/>
          </a:prstGeom>
          <a:noFill/>
          <a:ln>
            <a:noFill/>
          </a:ln>
        </p:spPr>
      </p:pic>
      <p:pic>
        <p:nvPicPr>
          <p:cNvPr id="9" name="Picture 8" descr="C:\Users\Owner\Documents\Scanned Documents\Image (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919" y="2389853"/>
            <a:ext cx="1677383" cy="2274570"/>
          </a:xfrm>
          <a:prstGeom prst="rect">
            <a:avLst/>
          </a:prstGeom>
          <a:noFill/>
          <a:ln>
            <a:noFill/>
          </a:ln>
        </p:spPr>
      </p:pic>
      <p:pic>
        <p:nvPicPr>
          <p:cNvPr id="11" name="Picture 10" descr="C:\Users\Owner\Documents\Scanned Documents\Image (3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652" y="2296569"/>
            <a:ext cx="1776730" cy="2442210"/>
          </a:xfrm>
          <a:prstGeom prst="rect">
            <a:avLst/>
          </a:prstGeom>
          <a:noFill/>
          <a:ln>
            <a:noFill/>
          </a:ln>
        </p:spPr>
      </p:pic>
      <p:sp>
        <p:nvSpPr>
          <p:cNvPr id="4" name="TextBox 3"/>
          <p:cNvSpPr txBox="1"/>
          <p:nvPr/>
        </p:nvSpPr>
        <p:spPr>
          <a:xfrm>
            <a:off x="1017146" y="4750487"/>
            <a:ext cx="1096775" cy="400110"/>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WISC-V</a:t>
            </a:r>
            <a:endParaRPr lang="en-AU"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906733" y="4750487"/>
            <a:ext cx="1167756" cy="400110"/>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WAIS-IV</a:t>
            </a:r>
            <a:endParaRPr lang="en-AU"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662260" y="4664423"/>
            <a:ext cx="798617" cy="400110"/>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WNV</a:t>
            </a:r>
            <a:endParaRPr lang="en-A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02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AU" sz="3200" dirty="0" smtClean="0">
                <a:latin typeface="Times New Roman" panose="02020603050405020304" pitchFamily="18" charset="0"/>
                <a:cs typeface="Times New Roman" panose="02020603050405020304" pitchFamily="18" charset="0"/>
              </a:rPr>
              <a:t>WISC-V</a:t>
            </a:r>
            <a:endParaRPr lang="en-AU" sz="3200" dirty="0">
              <a:latin typeface="Times New Roman" panose="02020603050405020304" pitchFamily="18" charset="0"/>
              <a:cs typeface="Times New Roman" panose="02020603050405020304" pitchFamily="18" charset="0"/>
            </a:endParaRPr>
          </a:p>
        </p:txBody>
      </p:sp>
      <p:pic>
        <p:nvPicPr>
          <p:cNvPr id="4" name="Content Placeholder 3" descr="Image result for WISC-V"/>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5334000" cy="24384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57600"/>
            <a:ext cx="24304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760" y="3589337"/>
            <a:ext cx="20113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49658" y="5287962"/>
            <a:ext cx="4572000" cy="646331"/>
          </a:xfrm>
          <a:prstGeom prst="rect">
            <a:avLst/>
          </a:prstGeom>
        </p:spPr>
        <p:txBody>
          <a:bodyPr>
            <a:spAutoFit/>
          </a:bodyPr>
          <a:lstStyle/>
          <a:p>
            <a:r>
              <a:rPr lang="en-AU" sz="1200" dirty="0">
                <a:latin typeface="Times New Roman" panose="02020603050405020304" pitchFamily="18" charset="0"/>
                <a:cs typeface="Times New Roman" panose="02020603050405020304" pitchFamily="18" charset="0"/>
              </a:rPr>
              <a:t>Wechsler Intelligence Scale for Children - Fifth Edition (WISC-V; Wechsler, 2014) with the Australian and New Zealand standardized version released in </a:t>
            </a:r>
            <a:r>
              <a:rPr lang="en-AU" sz="1200" dirty="0" smtClean="0">
                <a:latin typeface="Times New Roman" panose="02020603050405020304" pitchFamily="18" charset="0"/>
                <a:cs typeface="Times New Roman" panose="02020603050405020304" pitchFamily="18" charset="0"/>
              </a:rPr>
              <a:t>2016.</a:t>
            </a:r>
            <a:endParaRPr lang="en-A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86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latin typeface="Times New Roman" panose="02020603050405020304" pitchFamily="18" charset="0"/>
                <a:cs typeface="Times New Roman" panose="02020603050405020304" pitchFamily="18" charset="0"/>
              </a:rPr>
              <a:t>Wechsler Nonverbal Scale of Ability (WNV) (2006)Weschler D. &amp; Naglieri J. A. (2006)</a:t>
            </a:r>
          </a:p>
        </p:txBody>
      </p:sp>
      <p:sp>
        <p:nvSpPr>
          <p:cNvPr id="3" name="Content Placeholder 2"/>
          <p:cNvSpPr>
            <a:spLocks noGrp="1"/>
          </p:cNvSpPr>
          <p:nvPr>
            <p:ph idx="1"/>
          </p:nvPr>
        </p:nvSpPr>
        <p:spPr>
          <a:xfrm>
            <a:off x="457200" y="2057400"/>
            <a:ext cx="8229600" cy="4525963"/>
          </a:xfrm>
        </p:spPr>
        <p:txBody>
          <a:bodyPr/>
          <a:lstStyle/>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5700543"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Owner\AppData\Local\Microsoft\Windows\INetCache\IE\2MC5NL9Z\Wnonverb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648" y="2667000"/>
            <a:ext cx="2608590" cy="74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599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normAutofit/>
          </a:bodyPr>
          <a:lstStyle/>
          <a:p>
            <a:r>
              <a:rPr lang="en-AU" sz="3200" dirty="0" smtClean="0">
                <a:latin typeface="Times New Roman" panose="02020603050405020304" pitchFamily="18" charset="0"/>
                <a:cs typeface="Times New Roman" panose="02020603050405020304" pitchFamily="18" charset="0"/>
              </a:rPr>
              <a:t>What do the Results Look Like</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229600" cy="3048000"/>
          </a:xfrm>
        </p:spPr>
        <p:txBody>
          <a:bodyPr>
            <a:noAutofit/>
          </a:bodyPr>
          <a:lstStyle/>
          <a:p>
            <a:r>
              <a:rPr lang="en-US" sz="2000" dirty="0" smtClean="0">
                <a:latin typeface="Times New Roman" panose="02020603050405020304" pitchFamily="18" charset="0"/>
                <a:cs typeface="Times New Roman" panose="02020603050405020304" pitchFamily="18" charset="0"/>
              </a:rPr>
              <a:t>Index </a:t>
            </a:r>
            <a:r>
              <a:rPr lang="en-US" sz="2000" dirty="0">
                <a:latin typeface="Times New Roman" panose="02020603050405020304" pitchFamily="18" charset="0"/>
                <a:cs typeface="Times New Roman" panose="02020603050405020304" pitchFamily="18" charset="0"/>
              </a:rPr>
              <a:t>scores and the Full Scale IQ Score which include "Extremely High” 130 and above, “Very High” 120-129, “High Average” 110-119; “Average” 90-109 and “Low Average” 80-89, “Very Low” 70-79 and "Extremely Low" 69 and below.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A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AU" sz="2000" dirty="0" smtClean="0">
                <a:latin typeface="Times New Roman" panose="02020603050405020304" pitchFamily="18" charset="0"/>
                <a:cs typeface="Times New Roman" panose="02020603050405020304" pitchFamily="18" charset="0"/>
              </a:rPr>
              <a:t>The </a:t>
            </a:r>
            <a:r>
              <a:rPr lang="en-AU" sz="2000" dirty="0">
                <a:latin typeface="Times New Roman" panose="02020603050405020304" pitchFamily="18" charset="0"/>
                <a:cs typeface="Times New Roman" panose="02020603050405020304" pitchFamily="18" charset="0"/>
              </a:rPr>
              <a:t>standard deviation is a measure of spread, in this case of IQ scores. A standard deviation of 15 means 68% of the norm group has scored between 85 (100 – 15) and 115 (100 + 15). In other words, 68% of the norm group has a score within one standard deviation of the average (</a:t>
            </a:r>
            <a:r>
              <a:rPr lang="en-AU" sz="2000" dirty="0" smtClean="0">
                <a:latin typeface="Times New Roman" panose="02020603050405020304" pitchFamily="18" charset="0"/>
                <a:cs typeface="Times New Roman" panose="02020603050405020304" pitchFamily="18" charset="0"/>
              </a:rPr>
              <a:t>100).</a:t>
            </a:r>
          </a:p>
          <a:p>
            <a:endParaRPr lang="en-AU" sz="2000" dirty="0">
              <a:latin typeface="Times New Roman" panose="02020603050405020304" pitchFamily="18" charset="0"/>
              <a:cs typeface="Times New Roman" panose="02020603050405020304" pitchFamily="18" charset="0"/>
            </a:endParaRPr>
          </a:p>
          <a:p>
            <a:endParaRPr lang="en-AU" sz="2000" dirty="0" smtClean="0">
              <a:latin typeface="Times New Roman" panose="02020603050405020304" pitchFamily="18" charset="0"/>
              <a:cs typeface="Times New Roman" panose="02020603050405020304" pitchFamily="18" charset="0"/>
            </a:endParaRPr>
          </a:p>
          <a:p>
            <a:r>
              <a:rPr lang="en-AU" sz="2000" dirty="0" smtClean="0">
                <a:latin typeface="Times New Roman" panose="02020603050405020304" pitchFamily="18" charset="0"/>
                <a:cs typeface="Times New Roman" panose="02020603050405020304" pitchFamily="18" charset="0"/>
              </a:rPr>
              <a:t>The results of subtests can also be shown as age equivalents, i.e. the age at which a typical individual would perform at that level.</a:t>
            </a:r>
            <a:endParaRPr lang="en-A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724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AU" sz="3200" dirty="0" smtClean="0">
                <a:latin typeface="Times New Roman" panose="02020603050405020304" pitchFamily="18" charset="0"/>
                <a:cs typeface="Times New Roman" panose="02020603050405020304" pitchFamily="18" charset="0"/>
              </a:rPr>
              <a:t>Associated Assessment Tools </a:t>
            </a:r>
            <a:endParaRPr lang="en-AU" sz="3200" dirty="0">
              <a:latin typeface="Times New Roman" panose="02020603050405020304" pitchFamily="18" charset="0"/>
              <a:cs typeface="Times New Roman" panose="02020603050405020304" pitchFamily="18" charset="0"/>
            </a:endParaRPr>
          </a:p>
        </p:txBody>
      </p:sp>
      <p:pic>
        <p:nvPicPr>
          <p:cNvPr id="4" name="Picture 3" descr="C:\Users\Owner\Documents\Scanned Documents\Image (3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42713"/>
            <a:ext cx="1517650" cy="2086610"/>
          </a:xfrm>
          <a:prstGeom prst="rect">
            <a:avLst/>
          </a:prstGeom>
          <a:noFill/>
          <a:ln>
            <a:noFill/>
          </a:ln>
        </p:spPr>
      </p:pic>
      <p:pic>
        <p:nvPicPr>
          <p:cNvPr id="5" name="Picture 4" descr="C:\Users\Owner\Documents\Scanned Documents\Image (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8204" y="1064895"/>
            <a:ext cx="1631315" cy="2242820"/>
          </a:xfrm>
          <a:prstGeom prst="rect">
            <a:avLst/>
          </a:prstGeom>
          <a:noFill/>
          <a:ln>
            <a:noFill/>
          </a:ln>
        </p:spPr>
      </p:pic>
      <p:pic>
        <p:nvPicPr>
          <p:cNvPr id="6" name="Picture 5" descr="C:\Users\Owner\Documents\Scanned Documents\Image (3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80" y="4038600"/>
            <a:ext cx="1487170" cy="2044065"/>
          </a:xfrm>
          <a:prstGeom prst="rect">
            <a:avLst/>
          </a:prstGeom>
          <a:noFill/>
          <a:ln>
            <a:noFill/>
          </a:ln>
        </p:spPr>
      </p:pic>
      <p:pic>
        <p:nvPicPr>
          <p:cNvPr id="7" name="Picture 6" descr="C:\Users\Owner\Documents\Scanned Documents\Image (3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3931332"/>
            <a:ext cx="1699260" cy="2147596"/>
          </a:xfrm>
          <a:prstGeom prst="rect">
            <a:avLst/>
          </a:prstGeom>
          <a:noFill/>
          <a:ln>
            <a:noFill/>
          </a:ln>
        </p:spPr>
      </p:pic>
      <p:pic>
        <p:nvPicPr>
          <p:cNvPr id="8" name="Picture 7" descr="C:\Users\Owner\Documents\Scanned Documents\Image (3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590" y="3909133"/>
            <a:ext cx="1578610" cy="2169795"/>
          </a:xfrm>
          <a:prstGeom prst="rect">
            <a:avLst/>
          </a:prstGeom>
          <a:noFill/>
          <a:ln>
            <a:noFill/>
          </a:ln>
        </p:spPr>
      </p:pic>
      <p:pic>
        <p:nvPicPr>
          <p:cNvPr id="9" name="Picture 8" descr="C:\Users\Owner\Documents\Scanned Documents\Image (40).jpg"/>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309852" y="760049"/>
            <a:ext cx="1519084" cy="2284413"/>
          </a:xfrm>
          <a:prstGeom prst="rect">
            <a:avLst/>
          </a:prstGeom>
          <a:noFill/>
          <a:ln>
            <a:noFill/>
          </a:ln>
        </p:spPr>
      </p:pic>
      <p:sp>
        <p:nvSpPr>
          <p:cNvPr id="10" name="TextBox 9"/>
          <p:cNvSpPr txBox="1"/>
          <p:nvPr/>
        </p:nvSpPr>
        <p:spPr>
          <a:xfrm>
            <a:off x="996462" y="3428999"/>
            <a:ext cx="1751442" cy="400110"/>
          </a:xfrm>
          <a:prstGeom prst="rect">
            <a:avLst/>
          </a:prstGeom>
          <a:noFill/>
        </p:spPr>
        <p:txBody>
          <a:bodyPr wrap="none" rtlCol="0">
            <a:spAutoFit/>
          </a:bodyPr>
          <a:lstStyle/>
          <a:p>
            <a:r>
              <a:rPr lang="en-AU" sz="2000" dirty="0" smtClean="0"/>
              <a:t>ABAS-III Parent</a:t>
            </a:r>
            <a:endParaRPr lang="en-AU" sz="2000" dirty="0"/>
          </a:p>
        </p:txBody>
      </p:sp>
      <p:sp>
        <p:nvSpPr>
          <p:cNvPr id="11" name="TextBox 10"/>
          <p:cNvSpPr txBox="1"/>
          <p:nvPr/>
        </p:nvSpPr>
        <p:spPr>
          <a:xfrm>
            <a:off x="3501092" y="3410150"/>
            <a:ext cx="2085538" cy="400110"/>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ABAS-III Teacher</a:t>
            </a:r>
            <a:endParaRPr lang="en-AU"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390968" y="2819822"/>
            <a:ext cx="1600200" cy="369332"/>
          </a:xfrm>
          <a:prstGeom prst="rect">
            <a:avLst/>
          </a:prstGeom>
          <a:noFill/>
        </p:spPr>
        <p:txBody>
          <a:bodyPr wrap="square" rtlCol="0">
            <a:spAutoFit/>
          </a:bodyPr>
          <a:lstStyle/>
          <a:p>
            <a:r>
              <a:rPr lang="en-AU" dirty="0" smtClean="0">
                <a:latin typeface="Times New Roman" panose="02020603050405020304" pitchFamily="18" charset="0"/>
                <a:cs typeface="Times New Roman" panose="02020603050405020304" pitchFamily="18" charset="0"/>
              </a:rPr>
              <a:t>PPVT-IV</a:t>
            </a:r>
            <a:endParaRPr lang="en-AU"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70484" y="6200014"/>
            <a:ext cx="1503938" cy="400110"/>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CARS-II HF</a:t>
            </a:r>
            <a:endParaRPr lang="en-AU"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791919" y="6196230"/>
            <a:ext cx="1306768" cy="369332"/>
          </a:xfrm>
          <a:prstGeom prst="rect">
            <a:avLst/>
          </a:prstGeom>
          <a:noFill/>
        </p:spPr>
        <p:txBody>
          <a:bodyPr wrap="none" rtlCol="0">
            <a:spAutoFit/>
          </a:bodyPr>
          <a:lstStyle/>
          <a:p>
            <a:r>
              <a:rPr lang="en-AU" dirty="0" smtClean="0">
                <a:latin typeface="Times New Roman" panose="02020603050405020304" pitchFamily="18" charset="0"/>
                <a:cs typeface="Times New Roman" panose="02020603050405020304" pitchFamily="18" charset="0"/>
              </a:rPr>
              <a:t>CARS-2 ST</a:t>
            </a:r>
            <a:endParaRPr lang="en-AU"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447666" y="6200014"/>
            <a:ext cx="1115370" cy="400110"/>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WIAT-II</a:t>
            </a:r>
            <a:r>
              <a:rPr lang="en-AU" dirty="0" smtClean="0"/>
              <a:t>I</a:t>
            </a:r>
            <a:endParaRPr lang="en-AU" dirty="0"/>
          </a:p>
        </p:txBody>
      </p:sp>
    </p:spTree>
    <p:extLst>
      <p:ext uri="{BB962C8B-B14F-4D97-AF65-F5344CB8AC3E}">
        <p14:creationId xmlns:p14="http://schemas.microsoft.com/office/powerpoint/2010/main" val="3840750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AU" sz="3200" dirty="0" smtClean="0">
                <a:latin typeface="Times New Roman" panose="02020603050405020304" pitchFamily="18" charset="0"/>
                <a:cs typeface="Times New Roman" panose="02020603050405020304" pitchFamily="18" charset="0"/>
              </a:rPr>
              <a:t>A Cognitive Assessment Reveal Far More than More than Numbers</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470818"/>
            <a:ext cx="8229600" cy="4525963"/>
          </a:xfrm>
        </p:spPr>
        <p:txBody>
          <a:bodyPr>
            <a:normAutofit/>
          </a:bodyPr>
          <a:lstStyle/>
          <a:p>
            <a:r>
              <a:rPr lang="en-AU" sz="2000" dirty="0" smtClean="0">
                <a:latin typeface="Times New Roman" panose="02020603050405020304" pitchFamily="18" charset="0"/>
                <a:cs typeface="Times New Roman" panose="02020603050405020304" pitchFamily="18" charset="0"/>
              </a:rPr>
              <a:t>The ‘standardized’ nature of IQ testing does present challenges when working with individuals with ASD however the process of assessment also provides a basis for a wide range of clinical information to be gathered about the child’s affect, attention, interests and sensitivities, task persistence, expressive and receptive language, fine motor functioning etc.</a:t>
            </a:r>
            <a:endParaRPr lang="en-AU" sz="2000" dirty="0">
              <a:latin typeface="Times New Roman" panose="02020603050405020304" pitchFamily="18" charset="0"/>
              <a:cs typeface="Times New Roman" panose="02020603050405020304" pitchFamily="18" charset="0"/>
            </a:endParaRPr>
          </a:p>
        </p:txBody>
      </p:sp>
      <p:pic>
        <p:nvPicPr>
          <p:cNvPr id="17410" name="Picture 2" descr="C:\Users\Owner\AppData\Local\Microsoft\Windows\INetCache\IE\4VM0UUCA\numbe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62400"/>
            <a:ext cx="46482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2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AU" sz="3200" dirty="0" smtClean="0">
                <a:latin typeface="Times New Roman" panose="02020603050405020304" pitchFamily="18" charset="0"/>
                <a:cs typeface="Times New Roman" panose="02020603050405020304" pitchFamily="18" charset="0"/>
              </a:rPr>
              <a:t>Overview</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66800"/>
            <a:ext cx="8229600" cy="5181600"/>
          </a:xfrm>
        </p:spPr>
        <p:txBody>
          <a:bodyPr>
            <a:normAutofit fontScale="70000" lnSpcReduction="20000"/>
          </a:bodyPr>
          <a:lstStyle/>
          <a:p>
            <a:r>
              <a:rPr lang="en-AU" sz="2900" dirty="0" smtClean="0">
                <a:latin typeface="Times New Roman" panose="02020603050405020304" pitchFamily="18" charset="0"/>
                <a:cs typeface="Times New Roman" panose="02020603050405020304" pitchFamily="18" charset="0"/>
              </a:rPr>
              <a:t>Introduction</a:t>
            </a:r>
          </a:p>
          <a:p>
            <a:r>
              <a:rPr lang="en-AU" sz="2900" dirty="0" smtClean="0">
                <a:latin typeface="Times New Roman" panose="02020603050405020304" pitchFamily="18" charset="0"/>
                <a:cs typeface="Times New Roman" panose="02020603050405020304" pitchFamily="18" charset="0"/>
              </a:rPr>
              <a:t>Initial Questions</a:t>
            </a:r>
          </a:p>
          <a:p>
            <a:r>
              <a:rPr lang="en-AU" sz="2900" dirty="0">
                <a:latin typeface="Times New Roman" panose="02020603050405020304" pitchFamily="18" charset="0"/>
                <a:cs typeface="Times New Roman" panose="02020603050405020304" pitchFamily="18" charset="0"/>
              </a:rPr>
              <a:t>Ethics before Effort</a:t>
            </a:r>
          </a:p>
          <a:p>
            <a:r>
              <a:rPr lang="en-AU" sz="2900" dirty="0" smtClean="0">
                <a:latin typeface="Times New Roman" panose="02020603050405020304" pitchFamily="18" charset="0"/>
                <a:cs typeface="Times New Roman" panose="02020603050405020304" pitchFamily="18" charset="0"/>
              </a:rPr>
              <a:t>The Place of Cognitive Assessments</a:t>
            </a:r>
          </a:p>
          <a:p>
            <a:r>
              <a:rPr lang="en-AU" sz="2900" dirty="0" smtClean="0">
                <a:latin typeface="Times New Roman" panose="02020603050405020304" pitchFamily="18" charset="0"/>
                <a:cs typeface="Times New Roman" panose="02020603050405020304" pitchFamily="18" charset="0"/>
              </a:rPr>
              <a:t>The Limitations of IQ Testing in ASD</a:t>
            </a:r>
          </a:p>
          <a:p>
            <a:r>
              <a:rPr lang="en-AU" sz="2900" dirty="0" smtClean="0">
                <a:latin typeface="Times New Roman" panose="02020603050405020304" pitchFamily="18" charset="0"/>
                <a:cs typeface="Times New Roman" panose="02020603050405020304" pitchFamily="18" charset="0"/>
              </a:rPr>
              <a:t>A Brief overview of the history of IQ testing </a:t>
            </a:r>
          </a:p>
          <a:p>
            <a:r>
              <a:rPr lang="en-AU" sz="2900" dirty="0" smtClean="0">
                <a:latin typeface="Times New Roman" panose="02020603050405020304" pitchFamily="18" charset="0"/>
                <a:cs typeface="Times New Roman" panose="02020603050405020304" pitchFamily="18" charset="0"/>
              </a:rPr>
              <a:t>What do IQ tests Look Like</a:t>
            </a:r>
          </a:p>
          <a:p>
            <a:r>
              <a:rPr lang="en-AU" sz="2900" dirty="0" smtClean="0">
                <a:latin typeface="Times New Roman" panose="02020603050405020304" pitchFamily="18" charset="0"/>
                <a:cs typeface="Times New Roman" panose="02020603050405020304" pitchFamily="18" charset="0"/>
              </a:rPr>
              <a:t>What do IQ tests Measure</a:t>
            </a:r>
          </a:p>
          <a:p>
            <a:r>
              <a:rPr lang="en-AU" sz="2900" dirty="0" smtClean="0">
                <a:latin typeface="Times New Roman" panose="02020603050405020304" pitchFamily="18" charset="0"/>
                <a:cs typeface="Times New Roman" panose="02020603050405020304" pitchFamily="18" charset="0"/>
              </a:rPr>
              <a:t>What do the Results Look Like</a:t>
            </a:r>
          </a:p>
          <a:p>
            <a:r>
              <a:rPr lang="en-AU" sz="2900" dirty="0" smtClean="0">
                <a:latin typeface="Times New Roman" panose="02020603050405020304" pitchFamily="18" charset="0"/>
                <a:cs typeface="Times New Roman" panose="02020603050405020304" pitchFamily="18" charset="0"/>
              </a:rPr>
              <a:t>A </a:t>
            </a:r>
            <a:r>
              <a:rPr lang="en-AU" sz="2900" dirty="0">
                <a:latin typeface="Times New Roman" panose="02020603050405020304" pitchFamily="18" charset="0"/>
                <a:cs typeface="Times New Roman" panose="02020603050405020304" pitchFamily="18" charset="0"/>
              </a:rPr>
              <a:t>Cognitive Assessment Can Reveal Far More than More than Numbers</a:t>
            </a:r>
          </a:p>
          <a:p>
            <a:r>
              <a:rPr lang="en-AU" sz="2900" dirty="0" smtClean="0">
                <a:latin typeface="Times New Roman" panose="02020603050405020304" pitchFamily="18" charset="0"/>
                <a:cs typeface="Times New Roman" panose="02020603050405020304" pitchFamily="18" charset="0"/>
              </a:rPr>
              <a:t>Lets have a break </a:t>
            </a:r>
          </a:p>
          <a:p>
            <a:r>
              <a:rPr lang="en-AU" sz="2900" dirty="0" smtClean="0">
                <a:latin typeface="Times New Roman" panose="02020603050405020304" pitchFamily="18" charset="0"/>
                <a:cs typeface="Times New Roman" panose="02020603050405020304" pitchFamily="18" charset="0"/>
              </a:rPr>
              <a:t>IQ testing in the ASD Environment</a:t>
            </a:r>
          </a:p>
          <a:p>
            <a:r>
              <a:rPr lang="en-AU" sz="2900" dirty="0" smtClean="0">
                <a:latin typeface="Times New Roman" panose="02020603050405020304" pitchFamily="18" charset="0"/>
                <a:cs typeface="Times New Roman" panose="02020603050405020304" pitchFamily="18" charset="0"/>
              </a:rPr>
              <a:t>Case Study</a:t>
            </a:r>
          </a:p>
          <a:p>
            <a:r>
              <a:rPr lang="en-AU" sz="2900" dirty="0" smtClean="0">
                <a:latin typeface="Times New Roman" panose="02020603050405020304" pitchFamily="18" charset="0"/>
                <a:cs typeface="Times New Roman" panose="02020603050405020304" pitchFamily="18" charset="0"/>
              </a:rPr>
              <a:t>The Kit-Kat Phenomena</a:t>
            </a:r>
          </a:p>
          <a:p>
            <a:r>
              <a:rPr lang="en-AU" sz="2900" dirty="0" smtClean="0">
                <a:latin typeface="Times New Roman" panose="02020603050405020304" pitchFamily="18" charset="0"/>
                <a:cs typeface="Times New Roman" panose="02020603050405020304" pitchFamily="18" charset="0"/>
              </a:rPr>
              <a:t>Reporting Multiple Result Types</a:t>
            </a:r>
          </a:p>
          <a:p>
            <a:r>
              <a:rPr lang="en-AU" sz="2900" dirty="0" smtClean="0">
                <a:latin typeface="Times New Roman" panose="02020603050405020304" pitchFamily="18" charset="0"/>
                <a:cs typeface="Times New Roman" panose="02020603050405020304" pitchFamily="18" charset="0"/>
              </a:rPr>
              <a:t>Questions and Discussion</a:t>
            </a:r>
          </a:p>
          <a:p>
            <a:endParaRPr lang="en-AU" dirty="0" smtClean="0"/>
          </a:p>
          <a:p>
            <a:endParaRPr lang="en-AU" dirty="0"/>
          </a:p>
        </p:txBody>
      </p:sp>
      <p:pic>
        <p:nvPicPr>
          <p:cNvPr id="2050" name="Picture 2" descr="C:\Users\Owner\AppData\Local\Microsoft\Windows\INetCache\IE\50QT1ABW\binoculars-1015267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14293">
            <a:off x="6400800" y="1524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8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Time for a Break</a:t>
            </a:r>
            <a:endParaRPr lang="en-AU" sz="3200" dirty="0">
              <a:latin typeface="Times New Roman" panose="02020603050405020304" pitchFamily="18" charset="0"/>
              <a:cs typeface="Times New Roman" panose="02020603050405020304" pitchFamily="18" charset="0"/>
            </a:endParaRPr>
          </a:p>
        </p:txBody>
      </p:sp>
      <p:pic>
        <p:nvPicPr>
          <p:cNvPr id="19458" name="Picture 2" descr="C:\Users\Owner\AppData\Local\Microsoft\Windows\INetCache\IE\50QT1ABW\afternoon-high-tea[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90800" y="2362200"/>
            <a:ext cx="3914775" cy="259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97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latin typeface="Times New Roman" panose="02020603050405020304" pitchFamily="18" charset="0"/>
                <a:cs typeface="Times New Roman" panose="02020603050405020304" pitchFamily="18" charset="0"/>
              </a:rPr>
              <a:t>IQ testing in the </a:t>
            </a:r>
            <a:r>
              <a:rPr lang="en-AU" sz="3200" dirty="0" smtClean="0">
                <a:latin typeface="Times New Roman" panose="02020603050405020304" pitchFamily="18" charset="0"/>
                <a:cs typeface="Times New Roman" panose="02020603050405020304" pitchFamily="18" charset="0"/>
              </a:rPr>
              <a:t>ASD Environment</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AU" dirty="0" smtClean="0">
                <a:latin typeface="Times New Roman" panose="02020603050405020304" pitchFamily="18" charset="0"/>
                <a:cs typeface="Times New Roman" panose="02020603050405020304" pitchFamily="18" charset="0"/>
              </a:rPr>
              <a:t>Provide </a:t>
            </a:r>
            <a:r>
              <a:rPr lang="en-AU" dirty="0">
                <a:latin typeface="Times New Roman" panose="02020603050405020304" pitchFamily="18" charset="0"/>
                <a:cs typeface="Times New Roman" panose="02020603050405020304" pitchFamily="18" charset="0"/>
              </a:rPr>
              <a:t>an overview of the place of IQ testing in the ASD population as one tool in understanding abilities and thinking styles.</a:t>
            </a:r>
          </a:p>
          <a:p>
            <a:r>
              <a:rPr lang="en-AU" dirty="0">
                <a:latin typeface="Times New Roman" panose="02020603050405020304" pitchFamily="18" charset="0"/>
                <a:cs typeface="Times New Roman" panose="02020603050405020304" pitchFamily="18" charset="0"/>
              </a:rPr>
              <a:t>Individuals thought to have ASD or who have been formally diagnosed may not have had their IQ assessed. While there are individuals whose behaviours are so intrusive that formal (i.e. standardized) assessment is not possible it is my view that the cognitive capacity most individuals can be assessed in whole or part using a range of tools including IQ tests. </a:t>
            </a:r>
          </a:p>
          <a:p>
            <a:r>
              <a:rPr lang="en-AU" dirty="0">
                <a:latin typeface="Times New Roman" panose="02020603050405020304" pitchFamily="18" charset="0"/>
                <a:cs typeface="Times New Roman" panose="02020603050405020304" pitchFamily="18" charset="0"/>
              </a:rPr>
              <a:t>While the effort may be great an appropriate assessment of cognitive and other skills can provide a window onto the individual’s strengths and weaknesses, inform programming and a further way to monitor development. </a:t>
            </a:r>
          </a:p>
          <a:p>
            <a:endParaRPr lang="en-AU" dirty="0"/>
          </a:p>
        </p:txBody>
      </p:sp>
      <p:pic>
        <p:nvPicPr>
          <p:cNvPr id="18434" name="Picture 2" descr="C:\Users\Owner\AppData\Local\Microsoft\Windows\INetCache\IE\4VM0UUCA\40855-clip-art-graphic-of-a-diamond-of-red-blue-green-and-yellow-puzzle-pieces-connected-together-by-oleksiy-maksymenk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96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39762"/>
          </a:xfrm>
        </p:spPr>
        <p:txBody>
          <a:bodyPr>
            <a:noAutofit/>
          </a:bodyPr>
          <a:lstStyle/>
          <a:p>
            <a:r>
              <a:rPr lang="en-AU" sz="3200" dirty="0">
                <a:latin typeface="Times New Roman" panose="02020603050405020304" pitchFamily="18" charset="0"/>
                <a:cs typeface="Times New Roman" panose="02020603050405020304" pitchFamily="18" charset="0"/>
              </a:rPr>
              <a:t>Case Study</a:t>
            </a:r>
            <a:br>
              <a:rPr lang="en-AU" sz="3200" dirty="0">
                <a:latin typeface="Times New Roman" panose="02020603050405020304" pitchFamily="18" charset="0"/>
                <a:cs typeface="Times New Roman" panose="02020603050405020304" pitchFamily="18" charset="0"/>
              </a:rPr>
            </a:b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8229600" cy="4525963"/>
          </a:xfrm>
        </p:spPr>
        <p:txBody>
          <a:bodyPr>
            <a:normAutofit/>
          </a:bodyPr>
          <a:lstStyle/>
          <a:p>
            <a:r>
              <a:rPr lang="en-AU" sz="2200" dirty="0">
                <a:latin typeface="Times New Roman" panose="02020603050405020304" pitchFamily="18" charset="0"/>
                <a:cs typeface="Times New Roman" panose="02020603050405020304" pitchFamily="18" charset="0"/>
              </a:rPr>
              <a:t>Dan a four year old child born in Australia whose family moved to Singapore for the father’s work when he was 18 months old. </a:t>
            </a:r>
            <a:endParaRPr lang="en-AU" sz="2200" dirty="0" smtClean="0">
              <a:latin typeface="Times New Roman" panose="02020603050405020304" pitchFamily="18" charset="0"/>
              <a:cs typeface="Times New Roman" panose="02020603050405020304" pitchFamily="18" charset="0"/>
            </a:endParaRPr>
          </a:p>
          <a:p>
            <a:endParaRPr lang="en-AU" sz="2200" dirty="0">
              <a:latin typeface="Times New Roman" panose="02020603050405020304" pitchFamily="18" charset="0"/>
              <a:cs typeface="Times New Roman" panose="02020603050405020304" pitchFamily="18" charset="0"/>
            </a:endParaRPr>
          </a:p>
          <a:p>
            <a:r>
              <a:rPr lang="en-AU" sz="2200" dirty="0" smtClean="0">
                <a:latin typeface="Times New Roman" panose="02020603050405020304" pitchFamily="18" charset="0"/>
                <a:cs typeface="Times New Roman" panose="02020603050405020304" pitchFamily="18" charset="0"/>
              </a:rPr>
              <a:t>Dan’s early </a:t>
            </a:r>
            <a:r>
              <a:rPr lang="en-AU" sz="2200" dirty="0">
                <a:latin typeface="Times New Roman" panose="02020603050405020304" pitchFamily="18" charset="0"/>
                <a:cs typeface="Times New Roman" panose="02020603050405020304" pitchFamily="18" charset="0"/>
              </a:rPr>
              <a:t>development was relatively typical except for language </a:t>
            </a:r>
            <a:r>
              <a:rPr lang="en-AU" sz="2200" dirty="0" smtClean="0">
                <a:latin typeface="Times New Roman" panose="02020603050405020304" pitchFamily="18" charset="0"/>
                <a:cs typeface="Times New Roman" panose="02020603050405020304" pitchFamily="18" charset="0"/>
              </a:rPr>
              <a:t>delays, however as </a:t>
            </a:r>
            <a:r>
              <a:rPr lang="en-AU" sz="2200" dirty="0">
                <a:latin typeface="Times New Roman" panose="02020603050405020304" pitchFamily="18" charset="0"/>
                <a:cs typeface="Times New Roman" panose="02020603050405020304" pitchFamily="18" charset="0"/>
              </a:rPr>
              <a:t>he got a little older a range of concerns grew about his very limited expressive language, receptive language, limited social interaction skills, changeable behaviours frequent tantrums, hitting, running away, repetitive play and high levels of physical energy and </a:t>
            </a:r>
            <a:r>
              <a:rPr lang="en-AU" sz="2200" dirty="0" smtClean="0">
                <a:latin typeface="Times New Roman" panose="02020603050405020304" pitchFamily="18" charset="0"/>
                <a:cs typeface="Times New Roman" panose="02020603050405020304" pitchFamily="18" charset="0"/>
              </a:rPr>
              <a:t>activity</a:t>
            </a:r>
          </a:p>
          <a:p>
            <a:endParaRPr lang="en-AU" dirty="0"/>
          </a:p>
        </p:txBody>
      </p:sp>
      <p:pic>
        <p:nvPicPr>
          <p:cNvPr id="20482" name="Picture 2" descr="C:\Users\Owner\AppData\Local\Microsoft\Windows\INetCache\IE\50QT1ABW\casestudy_winnerbad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222" y="4262100"/>
            <a:ext cx="2845777" cy="153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317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Case Study Context</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AU" sz="2000" dirty="0">
                <a:latin typeface="Times New Roman" panose="02020603050405020304" pitchFamily="18" charset="0"/>
                <a:cs typeface="Times New Roman" panose="02020603050405020304" pitchFamily="18" charset="0"/>
              </a:rPr>
              <a:t>As a two and three year old Dan’s behaviour was such his parents sought advice from a range of professionals and eventually he was placed in a special private kindergarten program. While at the part day program he received occupational therapy and speech therapy. </a:t>
            </a:r>
          </a:p>
          <a:p>
            <a:r>
              <a:rPr lang="en-AU" sz="2000" dirty="0">
                <a:latin typeface="Times New Roman" panose="02020603050405020304" pitchFamily="18" charset="0"/>
                <a:cs typeface="Times New Roman" panose="02020603050405020304" pitchFamily="18" charset="0"/>
              </a:rPr>
              <a:t>When he was referred to me at age 4y 10 months he was still attending the special kindergarten but his behaviours were extreme and at times dangerous to him and or others. His parents growing concern was what capacity did he have to learn and where would be best for him to be schooled.</a:t>
            </a:r>
          </a:p>
          <a:p>
            <a:endParaRPr lang="en-AU" sz="2000" dirty="0"/>
          </a:p>
        </p:txBody>
      </p:sp>
      <p:pic>
        <p:nvPicPr>
          <p:cNvPr id="11266" name="Picture 2" descr="C:\Users\Owner\AppData\Local\Microsoft\Windows\INetCache\IE\4VM0UUCA\6010559436_8ae65c48d4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6482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14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Preparing Dan for an IQ Assessment</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AU" sz="2000" dirty="0">
                <a:latin typeface="Times New Roman" panose="02020603050405020304" pitchFamily="18" charset="0"/>
                <a:cs typeface="Times New Roman" panose="02020603050405020304" pitchFamily="18" charset="0"/>
              </a:rPr>
              <a:t>Prior to visiting Singapore to do the assessment I had several detailed conversations with Dan’s mother. In addition to collecting a history I sought to try to understand the nature of his behaviour outbursts and under what circumstances was he more settled. </a:t>
            </a:r>
            <a:endParaRPr lang="en-AU" sz="2000" dirty="0" smtClean="0">
              <a:latin typeface="Times New Roman" panose="02020603050405020304" pitchFamily="18" charset="0"/>
              <a:cs typeface="Times New Roman" panose="02020603050405020304" pitchFamily="18" charset="0"/>
            </a:endParaRPr>
          </a:p>
          <a:p>
            <a:r>
              <a:rPr lang="en-AU" sz="2000" dirty="0" smtClean="0">
                <a:latin typeface="Times New Roman" panose="02020603050405020304" pitchFamily="18" charset="0"/>
                <a:cs typeface="Times New Roman" panose="02020603050405020304" pitchFamily="18" charset="0"/>
              </a:rPr>
              <a:t>This </a:t>
            </a:r>
            <a:r>
              <a:rPr lang="en-AU" sz="2000" dirty="0">
                <a:latin typeface="Times New Roman" panose="02020603050405020304" pitchFamily="18" charset="0"/>
                <a:cs typeface="Times New Roman" panose="02020603050405020304" pitchFamily="18" charset="0"/>
              </a:rPr>
              <a:t>preparation proved to be essential as Dan was prone to throwing toys and ornaments out of the seventh story apartment window. When outside he was happiest but deliberate rode his scooter into the ornamental fish pond. </a:t>
            </a:r>
            <a:endParaRPr lang="en-AU" sz="2000" dirty="0" smtClean="0">
              <a:latin typeface="Times New Roman" panose="02020603050405020304" pitchFamily="18" charset="0"/>
              <a:cs typeface="Times New Roman" panose="02020603050405020304" pitchFamily="18" charset="0"/>
            </a:endParaRPr>
          </a:p>
          <a:p>
            <a:r>
              <a:rPr lang="en-AU" sz="2000" dirty="0" smtClean="0">
                <a:latin typeface="Times New Roman" panose="02020603050405020304" pitchFamily="18" charset="0"/>
                <a:cs typeface="Times New Roman" panose="02020603050405020304" pitchFamily="18" charset="0"/>
              </a:rPr>
              <a:t>By </a:t>
            </a:r>
            <a:r>
              <a:rPr lang="en-AU" sz="2000" dirty="0">
                <a:latin typeface="Times New Roman" panose="02020603050405020304" pitchFamily="18" charset="0"/>
                <a:cs typeface="Times New Roman" panose="02020603050405020304" pitchFamily="18" charset="0"/>
              </a:rPr>
              <a:t>arrangement with the mother and over a few weeks she built up his ability to sit at a table and do table top tasks. We also considered his sleeping patterns, the temperature, noise levels and visual and other distractions. </a:t>
            </a:r>
          </a:p>
          <a:p>
            <a:endParaRPr lang="en-AU" dirty="0"/>
          </a:p>
        </p:txBody>
      </p:sp>
      <p:pic>
        <p:nvPicPr>
          <p:cNvPr id="12290" name="Picture 2" descr="C:\Users\Owner\AppData\Local\Microsoft\Windows\INetCache\IE\50QT1ABW\1308100870_NITRO_EXTREME_BLU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486400"/>
            <a:ext cx="1027993" cy="97784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Owner\AppData\Local\Microsoft\Windows\INetCache\IE\50QT1ABW\150px-Legg_Mason_Build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549" y="228600"/>
            <a:ext cx="916441" cy="13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975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947" y="152400"/>
            <a:ext cx="8229600" cy="1143000"/>
          </a:xfrm>
        </p:spPr>
        <p:txBody>
          <a:bodyPr>
            <a:normAutofit/>
          </a:bodyPr>
          <a:lstStyle/>
          <a:p>
            <a:r>
              <a:rPr lang="en-AU" sz="3200" dirty="0" smtClean="0">
                <a:latin typeface="Times New Roman" panose="02020603050405020304" pitchFamily="18" charset="0"/>
                <a:cs typeface="Times New Roman" panose="02020603050405020304" pitchFamily="18" charset="0"/>
              </a:rPr>
              <a:t>Aim of the Assessment</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4224" y="1295400"/>
            <a:ext cx="8229600" cy="4525963"/>
          </a:xfrm>
        </p:spPr>
        <p:txBody>
          <a:bodyPr>
            <a:normAutofit/>
          </a:bodyPr>
          <a:lstStyle/>
          <a:p>
            <a:r>
              <a:rPr lang="en-AU" dirty="0">
                <a:latin typeface="Times New Roman" panose="02020603050405020304" pitchFamily="18" charset="0"/>
                <a:cs typeface="Times New Roman" panose="02020603050405020304" pitchFamily="18" charset="0"/>
              </a:rPr>
              <a:t>The general aim of the assessment was to establish base lines for Dan’s capacity and behaviours in a wide range of relevant skills. The information was gathered by observing Dan interacting with his parents and siblings in a range of settings (indoors &amp; outdoors) as well as observing him doing a range of cognitive, and other tasks. </a:t>
            </a:r>
          </a:p>
          <a:p>
            <a:endParaRPr lang="en-AU" dirty="0" smtClean="0">
              <a:latin typeface="Times New Roman" panose="02020603050405020304" pitchFamily="18" charset="0"/>
              <a:cs typeface="Times New Roman" panose="02020603050405020304" pitchFamily="18" charset="0"/>
            </a:endParaRPr>
          </a:p>
          <a:p>
            <a:r>
              <a:rPr lang="en-AU" dirty="0" smtClean="0">
                <a:latin typeface="Times New Roman" panose="02020603050405020304" pitchFamily="18" charset="0"/>
                <a:cs typeface="Times New Roman" panose="02020603050405020304" pitchFamily="18" charset="0"/>
              </a:rPr>
              <a:t>While </a:t>
            </a:r>
            <a:r>
              <a:rPr lang="en-AU" dirty="0">
                <a:latin typeface="Times New Roman" panose="02020603050405020304" pitchFamily="18" charset="0"/>
                <a:cs typeface="Times New Roman" panose="02020603050405020304" pitchFamily="18" charset="0"/>
              </a:rPr>
              <a:t>adhering to the guidelines and consistency is at the heart of IQ testing this is often an issue when assessing ASD children. Sometimes during testing certain allowances need to be made in order to achieve a result. When reporting the results where changes were necessary those changes need to be detailed </a:t>
            </a:r>
            <a:r>
              <a:rPr lang="en-AU" dirty="0" smtClean="0">
                <a:latin typeface="Times New Roman" panose="02020603050405020304" pitchFamily="18" charset="0"/>
                <a:cs typeface="Times New Roman" panose="02020603050405020304" pitchFamily="18" charset="0"/>
              </a:rPr>
              <a:t>both </a:t>
            </a:r>
            <a:r>
              <a:rPr lang="en-AU" dirty="0">
                <a:latin typeface="Times New Roman" panose="02020603050405020304" pitchFamily="18" charset="0"/>
                <a:cs typeface="Times New Roman" panose="02020603050405020304" pitchFamily="18" charset="0"/>
              </a:rPr>
              <a:t>for accuracy and for the information of future assessors. </a:t>
            </a:r>
          </a:p>
          <a:p>
            <a:endParaRPr lang="en-AU" dirty="0"/>
          </a:p>
        </p:txBody>
      </p:sp>
      <p:pic>
        <p:nvPicPr>
          <p:cNvPr id="13314" name="Picture 2" descr="C:\Users\Owner\AppData\Local\Microsoft\Windows\INetCache\IE\2MC5NL9Z\Aim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410200"/>
            <a:ext cx="1657350" cy="128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3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AU" sz="3200" dirty="0">
                <a:latin typeface="Times New Roman" panose="02020603050405020304" pitchFamily="18" charset="0"/>
                <a:cs typeface="Times New Roman" panose="02020603050405020304" pitchFamily="18" charset="0"/>
              </a:rPr>
              <a:t>The Kit-Kat </a:t>
            </a:r>
            <a:r>
              <a:rPr lang="en-AU" sz="3200" dirty="0" smtClean="0">
                <a:latin typeface="Times New Roman" panose="02020603050405020304" pitchFamily="18" charset="0"/>
                <a:cs typeface="Times New Roman" panose="02020603050405020304" pitchFamily="18" charset="0"/>
              </a:rPr>
              <a:t>Phenomena</a:t>
            </a:r>
            <a:br>
              <a:rPr lang="en-AU" sz="3200" dirty="0" smtClean="0">
                <a:latin typeface="Times New Roman" panose="02020603050405020304" pitchFamily="18" charset="0"/>
                <a:cs typeface="Times New Roman" panose="02020603050405020304" pitchFamily="18" charset="0"/>
              </a:rPr>
            </a:br>
            <a:r>
              <a:rPr lang="en-AU" sz="3200" dirty="0" smtClean="0">
                <a:latin typeface="Times New Roman" panose="02020603050405020304" pitchFamily="18" charset="0"/>
                <a:cs typeface="Times New Roman" panose="02020603050405020304" pitchFamily="18" charset="0"/>
              </a:rPr>
              <a:t>(A </a:t>
            </a:r>
            <a:r>
              <a:rPr lang="en-AU" sz="3200" dirty="0">
                <a:latin typeface="Times New Roman" panose="02020603050405020304" pitchFamily="18" charset="0"/>
                <a:cs typeface="Times New Roman" panose="02020603050405020304" pitchFamily="18" charset="0"/>
              </a:rPr>
              <a:t>l</a:t>
            </a:r>
            <a:r>
              <a:rPr lang="en-AU" sz="3200" dirty="0" smtClean="0">
                <a:latin typeface="Times New Roman" panose="02020603050405020304" pitchFamily="18" charset="0"/>
                <a:cs typeface="Times New Roman" panose="02020603050405020304" pitchFamily="18" charset="0"/>
              </a:rPr>
              <a:t>esson for us all)</a:t>
            </a:r>
            <a:r>
              <a:rPr lang="en-AU" sz="3200" dirty="0">
                <a:latin typeface="Times New Roman" panose="02020603050405020304" pitchFamily="18" charset="0"/>
                <a:cs typeface="Times New Roman" panose="02020603050405020304" pitchFamily="18" charset="0"/>
              </a:rPr>
              <a:t/>
            </a:r>
            <a:br>
              <a:rPr lang="en-AU" sz="3200" dirty="0">
                <a:latin typeface="Times New Roman" panose="02020603050405020304" pitchFamily="18" charset="0"/>
                <a:cs typeface="Times New Roman" panose="02020603050405020304" pitchFamily="18" charset="0"/>
              </a:rPr>
            </a:b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52600"/>
            <a:ext cx="8229600" cy="2133600"/>
          </a:xfrm>
        </p:spPr>
        <p:txBody>
          <a:bodyPr>
            <a:normAutofit/>
          </a:bodyPr>
          <a:lstStyle/>
          <a:p>
            <a:r>
              <a:rPr lang="en-AU" sz="2000" dirty="0">
                <a:latin typeface="Times New Roman" panose="02020603050405020304" pitchFamily="18" charset="0"/>
                <a:cs typeface="Times New Roman" panose="02020603050405020304" pitchFamily="18" charset="0"/>
              </a:rPr>
              <a:t>As an example of modification (not in the IQ part of the testing) following a consultation with Dan’s mother she provided Kit-Kay chocolate sticks as reward for doing certain amounts of work. This proved highly motivating for Dan until I thought it would be a good idea to break each Kit-Kat up into several small pieces. The moment Dan saw me do this he lost the plot and it took some time to retrieve the situation of ‘not Kit-Kat’.</a:t>
            </a:r>
          </a:p>
          <a:p>
            <a:endParaRPr lang="en-AU" sz="2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0"/>
            <a:ext cx="2895600" cy="1959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221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latin typeface="Times New Roman" panose="02020603050405020304" pitchFamily="18" charset="0"/>
                <a:cs typeface="Times New Roman" panose="02020603050405020304" pitchFamily="18" charset="0"/>
              </a:rPr>
              <a:t>Reporting Multiple Result Types</a:t>
            </a:r>
          </a:p>
        </p:txBody>
      </p:sp>
      <p:sp>
        <p:nvSpPr>
          <p:cNvPr id="3" name="Content Placeholder 2"/>
          <p:cNvSpPr>
            <a:spLocks noGrp="1"/>
          </p:cNvSpPr>
          <p:nvPr>
            <p:ph idx="1"/>
          </p:nvPr>
        </p:nvSpPr>
        <p:spPr/>
        <p:txBody>
          <a:bodyPr>
            <a:normAutofit/>
          </a:bodyPr>
          <a:lstStyle/>
          <a:p>
            <a:r>
              <a:rPr lang="en-AU" sz="2000" dirty="0">
                <a:latin typeface="Times New Roman" panose="02020603050405020304" pitchFamily="18" charset="0"/>
                <a:cs typeface="Times New Roman" panose="02020603050405020304" pitchFamily="18" charset="0"/>
              </a:rPr>
              <a:t>Because testing ASD children is likely to result in some reliable results in certain skill areas and some less or unreliable results final scores such as a reliable IQ may not be possible. In these situations in addition to the standard scores discussed in the text I use a Cognitive and Developmental Learning Profile (C&amp;DLP) approach. This is simply a way of reporting on a wide range of results relative to an individual’s Chronological Age (C.A.).</a:t>
            </a:r>
          </a:p>
          <a:p>
            <a:endParaRPr lang="en-AU" sz="2000" dirty="0" smtClean="0">
              <a:latin typeface="Times New Roman" panose="02020603050405020304" pitchFamily="18" charset="0"/>
              <a:cs typeface="Times New Roman" panose="02020603050405020304" pitchFamily="18" charset="0"/>
            </a:endParaRPr>
          </a:p>
          <a:p>
            <a:r>
              <a:rPr lang="en-AU" sz="2000" dirty="0" smtClean="0">
                <a:latin typeface="Times New Roman" panose="02020603050405020304" pitchFamily="18" charset="0"/>
                <a:cs typeface="Times New Roman" panose="02020603050405020304" pitchFamily="18" charset="0"/>
              </a:rPr>
              <a:t>The </a:t>
            </a:r>
            <a:r>
              <a:rPr lang="en-AU" sz="2000" dirty="0">
                <a:latin typeface="Times New Roman" panose="02020603050405020304" pitchFamily="18" charset="0"/>
                <a:cs typeface="Times New Roman" panose="02020603050405020304" pitchFamily="18" charset="0"/>
              </a:rPr>
              <a:t>C&amp;DLP allows for reassessments and different assessments to be added progressive to form a ‘picture’ of the child’s development over time. </a:t>
            </a:r>
          </a:p>
          <a:p>
            <a:endParaRPr lang="en-AU" sz="2000" dirty="0">
              <a:latin typeface="Times New Roman" panose="02020603050405020304" pitchFamily="18" charset="0"/>
              <a:cs typeface="Times New Roman" panose="02020603050405020304" pitchFamily="18" charset="0"/>
            </a:endParaRPr>
          </a:p>
        </p:txBody>
      </p:sp>
      <p:pic>
        <p:nvPicPr>
          <p:cNvPr id="14338" name="Picture 2" descr="C:\Users\Owner\AppData\Local\Microsoft\Windows\INetCache\IE\2MC5NL9Z\669x393[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677" y="5352757"/>
            <a:ext cx="1676400" cy="87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35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447800"/>
          </a:xfrm>
        </p:spPr>
        <p:txBody>
          <a:bodyPr>
            <a:noAutofit/>
          </a:bodyPr>
          <a:lstStyle/>
          <a:p>
            <a:pPr>
              <a:defRPr sz="1194" b="1" i="0" u="none" strike="noStrike" kern="1200" baseline="0">
                <a:solidFill>
                  <a:srgbClr val="000000"/>
                </a:solidFill>
                <a:latin typeface="Arial"/>
                <a:ea typeface="Arial"/>
                <a:cs typeface="Arial"/>
              </a:defRPr>
            </a:pPr>
            <a:r>
              <a:rPr lang="en-AU" sz="3200" dirty="0">
                <a:latin typeface="Times New Roman" panose="02020603050405020304" pitchFamily="18" charset="0"/>
                <a:cs typeface="Times New Roman" panose="02020603050405020304" pitchFamily="18" charset="0"/>
              </a:rPr>
              <a:t/>
            </a:r>
            <a:br>
              <a:rPr lang="en-AU" sz="3200" dirty="0">
                <a:latin typeface="Times New Roman" panose="02020603050405020304" pitchFamily="18" charset="0"/>
                <a:cs typeface="Times New Roman" panose="02020603050405020304" pitchFamily="18" charset="0"/>
              </a:rPr>
            </a:br>
            <a:r>
              <a:rPr lang="en-AU" sz="3200" dirty="0">
                <a:latin typeface="Times New Roman" panose="02020603050405020304" pitchFamily="18" charset="0"/>
                <a:cs typeface="Times New Roman" panose="02020603050405020304" pitchFamily="18" charset="0"/>
              </a:rPr>
              <a:t>Reporting Multiple Result </a:t>
            </a:r>
            <a:r>
              <a:rPr lang="en-AU" sz="3200" dirty="0" smtClean="0">
                <a:latin typeface="Times New Roman" panose="02020603050405020304" pitchFamily="18" charset="0"/>
                <a:cs typeface="Times New Roman" panose="02020603050405020304" pitchFamily="18" charset="0"/>
              </a:rPr>
              <a:t>Types</a:t>
            </a:r>
            <a:r>
              <a:rPr lang="en-AU" sz="3200" dirty="0" smtClean="0">
                <a:solidFill>
                  <a:srgbClr val="000000"/>
                </a:solidFill>
                <a:latin typeface="Times New Roman" panose="02020603050405020304" pitchFamily="18" charset="0"/>
                <a:cs typeface="Times New Roman" panose="02020603050405020304" pitchFamily="18" charset="0"/>
              </a:rPr>
              <a:t/>
            </a:r>
            <a:br>
              <a:rPr lang="en-AU" sz="3200" dirty="0" smtClean="0">
                <a:solidFill>
                  <a:srgbClr val="000000"/>
                </a:solidFill>
                <a:latin typeface="Times New Roman" panose="02020603050405020304" pitchFamily="18" charset="0"/>
                <a:cs typeface="Times New Roman" panose="02020603050405020304" pitchFamily="18" charset="0"/>
              </a:rPr>
            </a:br>
            <a:r>
              <a:rPr lang="en-AU" sz="2000" dirty="0" smtClean="0">
                <a:solidFill>
                  <a:srgbClr val="000000"/>
                </a:solidFill>
                <a:latin typeface="Times New Roman" panose="02020603050405020304" pitchFamily="18" charset="0"/>
                <a:cs typeface="Times New Roman" panose="02020603050405020304" pitchFamily="18" charset="0"/>
              </a:rPr>
              <a:t>Simple Cognitive </a:t>
            </a:r>
            <a:r>
              <a:rPr lang="en-AU" sz="2000" dirty="0">
                <a:solidFill>
                  <a:srgbClr val="000000"/>
                </a:solidFill>
                <a:latin typeface="Times New Roman" panose="02020603050405020304" pitchFamily="18" charset="0"/>
                <a:cs typeface="Times New Roman" panose="02020603050405020304" pitchFamily="18" charset="0"/>
              </a:rPr>
              <a:t>and Developmental Learning Profile (C&amp;DLP) </a:t>
            </a:r>
            <a:br>
              <a:rPr lang="en-AU" sz="2000" dirty="0">
                <a:solidFill>
                  <a:srgbClr val="000000"/>
                </a:solidFill>
                <a:latin typeface="Times New Roman" panose="02020603050405020304" pitchFamily="18" charset="0"/>
                <a:cs typeface="Times New Roman" panose="02020603050405020304" pitchFamily="18" charset="0"/>
              </a:rPr>
            </a:br>
            <a:r>
              <a:rPr lang="en-AU" sz="2000" dirty="0">
                <a:solidFill>
                  <a:srgbClr val="000000"/>
                </a:solidFill>
                <a:latin typeface="Times New Roman" panose="02020603050405020304" pitchFamily="18" charset="0"/>
                <a:cs typeface="Times New Roman" panose="02020603050405020304" pitchFamily="18" charset="0"/>
              </a:rPr>
              <a:t>(Approximate Performance Comparisons)</a:t>
            </a:r>
            <a:r>
              <a:rPr lang="en-AU" sz="2000" dirty="0">
                <a:latin typeface="Times New Roman" panose="02020603050405020304" pitchFamily="18" charset="0"/>
                <a:cs typeface="Times New Roman" panose="02020603050405020304" pitchFamily="18" charset="0"/>
              </a:rPr>
              <a:t/>
            </a:r>
            <a:br>
              <a:rPr lang="en-AU" sz="2000" dirty="0">
                <a:latin typeface="Times New Roman" panose="02020603050405020304" pitchFamily="18" charset="0"/>
                <a:cs typeface="Times New Roman" panose="02020603050405020304" pitchFamily="18" charset="0"/>
              </a:rPr>
            </a:br>
            <a:endParaRPr lang="en-AU"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286000"/>
            <a:ext cx="7620000" cy="4800600"/>
          </a:xfrm>
        </p:spPr>
        <p:txBody>
          <a:bodyPr/>
          <a:lstStyle/>
          <a:p>
            <a:endParaRPr lang="en-AU" dirty="0"/>
          </a:p>
        </p:txBody>
      </p:sp>
      <p:graphicFrame>
        <p:nvGraphicFramePr>
          <p:cNvPr id="4" name="Chart 3"/>
          <p:cNvGraphicFramePr>
            <a:graphicFrameLocks noChangeAspect="1"/>
          </p:cNvGraphicFramePr>
          <p:nvPr>
            <p:extLst>
              <p:ext uri="{D42A27DB-BD31-4B8C-83A1-F6EECF244321}">
                <p14:modId xmlns:p14="http://schemas.microsoft.com/office/powerpoint/2010/main" val="2447972040"/>
              </p:ext>
            </p:extLst>
          </p:nvPr>
        </p:nvGraphicFramePr>
        <p:xfrm>
          <a:off x="1981200" y="1752600"/>
          <a:ext cx="5267325" cy="39503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5522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b="1" dirty="0" smtClean="0">
                <a:solidFill>
                  <a:srgbClr val="000000"/>
                </a:solidFill>
                <a:latin typeface="Times New Roman" panose="02020603050405020304" pitchFamily="18" charset="0"/>
                <a:cs typeface="Times New Roman" panose="02020603050405020304" pitchFamily="18" charset="0"/>
              </a:rPr>
              <a:t>Complex Cognitive and Developmental Learning Profile (C&amp;DLP) </a:t>
            </a:r>
            <a:br>
              <a:rPr lang="en-AU" sz="2000" b="1" dirty="0" smtClean="0">
                <a:solidFill>
                  <a:srgbClr val="000000"/>
                </a:solidFill>
                <a:latin typeface="Times New Roman" panose="02020603050405020304" pitchFamily="18" charset="0"/>
                <a:cs typeface="Times New Roman" panose="02020603050405020304" pitchFamily="18" charset="0"/>
              </a:rPr>
            </a:br>
            <a:r>
              <a:rPr lang="en-AU" sz="2000" b="1" dirty="0" smtClean="0">
                <a:solidFill>
                  <a:srgbClr val="000000"/>
                </a:solidFill>
                <a:latin typeface="Times New Roman" panose="02020603050405020304" pitchFamily="18" charset="0"/>
                <a:cs typeface="Times New Roman" panose="02020603050405020304" pitchFamily="18" charset="0"/>
              </a:rPr>
              <a:t>(Approximate Performance Comparisons)</a:t>
            </a:r>
            <a:r>
              <a:rPr lang="en-AU" sz="2000" dirty="0" smtClean="0"/>
              <a:t/>
            </a:r>
            <a:br>
              <a:rPr lang="en-AU" sz="2000" dirty="0" smtClean="0"/>
            </a:br>
            <a:endParaRPr lang="en-AU" sz="20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731093338"/>
              </p:ext>
            </p:extLst>
          </p:nvPr>
        </p:nvGraphicFramePr>
        <p:xfrm>
          <a:off x="381000" y="1143000"/>
          <a:ext cx="5126541"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noChangeAspect="1"/>
          </p:cNvGraphicFramePr>
          <p:nvPr>
            <p:extLst>
              <p:ext uri="{D42A27DB-BD31-4B8C-83A1-F6EECF244321}">
                <p14:modId xmlns:p14="http://schemas.microsoft.com/office/powerpoint/2010/main" val="2302090580"/>
              </p:ext>
            </p:extLst>
          </p:nvPr>
        </p:nvGraphicFramePr>
        <p:xfrm>
          <a:off x="4495800" y="3276600"/>
          <a:ext cx="4343400" cy="3259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795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Do you have any Questions?</a:t>
            </a:r>
            <a:endParaRPr lang="en-AU" sz="3200" dirty="0">
              <a:latin typeface="Times New Roman" panose="02020603050405020304" pitchFamily="18" charset="0"/>
              <a:cs typeface="Times New Roman" panose="02020603050405020304" pitchFamily="18" charset="0"/>
            </a:endParaRPr>
          </a:p>
        </p:txBody>
      </p:sp>
      <p:pic>
        <p:nvPicPr>
          <p:cNvPr id="3074" name="Picture 2" descr="C:\Users\Owner\AppData\Local\Microsoft\Windows\INetCache\IE\2FRISL24\learn-how-to-celebrate-your-limitations-for-life-success[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79895" y="4141768"/>
            <a:ext cx="1809750" cy="21731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Owner\AppData\Local\Microsoft\Windows\INetCache\IE\2FRISL24\Man-With-Question-0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953"/>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5138" y="5849163"/>
            <a:ext cx="1426994" cy="400110"/>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Limitations </a:t>
            </a:r>
            <a:endParaRPr lang="en-AU" sz="2000" dirty="0">
              <a:latin typeface="Times New Roman" panose="02020603050405020304" pitchFamily="18" charset="0"/>
              <a:cs typeface="Times New Roman" panose="02020603050405020304" pitchFamily="18" charset="0"/>
            </a:endParaRPr>
          </a:p>
        </p:txBody>
      </p:sp>
      <p:pic>
        <p:nvPicPr>
          <p:cNvPr id="3075" name="Picture 3" descr="C:\Users\Owner\AppData\Local\Microsoft\Windows\INetCache\IE\2FRISL24\linear_perspecti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623" y="4076820"/>
            <a:ext cx="1271588" cy="18795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5431" y="3676710"/>
            <a:ext cx="1717137" cy="400110"/>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Your questions</a:t>
            </a:r>
            <a:endParaRPr lang="en-AU"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693447" y="6084387"/>
            <a:ext cx="2359941" cy="400110"/>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From my perspective</a:t>
            </a:r>
            <a:endParaRPr lang="en-AU" sz="2000" dirty="0">
              <a:latin typeface="Times New Roman" panose="02020603050405020304" pitchFamily="18" charset="0"/>
              <a:cs typeface="Times New Roman" panose="02020603050405020304" pitchFamily="18" charset="0"/>
            </a:endParaRPr>
          </a:p>
        </p:txBody>
      </p:sp>
      <p:pic>
        <p:nvPicPr>
          <p:cNvPr id="3076" name="Picture 4" descr="C:\Users\Owner\AppData\Local\Microsoft\Windows\INetCache\IE\50QT1ABW\osho-wake-up-phrases-flexibility[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2307" y="1981200"/>
            <a:ext cx="1501140" cy="1520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37623" y="2286000"/>
            <a:ext cx="1991977" cy="400110"/>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Staying flexible</a:t>
            </a:r>
            <a:endParaRPr lang="en-A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58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371600"/>
            <a:ext cx="8229600" cy="4525963"/>
          </a:xfrm>
        </p:spPr>
        <p:txBody>
          <a:bodyPr/>
          <a:lstStyle/>
          <a:p>
            <a:endParaRPr lang="en-AU" sz="2000" dirty="0" smtClean="0">
              <a:latin typeface="Times New Roman" panose="02020603050405020304" pitchFamily="18" charset="0"/>
              <a:cs typeface="Times New Roman" panose="02020603050405020304" pitchFamily="18" charset="0"/>
            </a:endParaRPr>
          </a:p>
          <a:p>
            <a:endParaRPr lang="en-AU" sz="2000" dirty="0">
              <a:latin typeface="Times New Roman" panose="02020603050405020304" pitchFamily="18" charset="0"/>
              <a:cs typeface="Times New Roman" panose="02020603050405020304" pitchFamily="18" charset="0"/>
            </a:endParaRPr>
          </a:p>
          <a:p>
            <a:endParaRPr lang="en-AU" sz="2000" dirty="0" smtClean="0">
              <a:latin typeface="Times New Roman" panose="02020603050405020304" pitchFamily="18" charset="0"/>
              <a:cs typeface="Times New Roman" panose="02020603050405020304" pitchFamily="18" charset="0"/>
            </a:endParaRPr>
          </a:p>
          <a:p>
            <a:r>
              <a:rPr lang="en-AU" sz="2000" dirty="0" smtClean="0">
                <a:latin typeface="Times New Roman" panose="02020603050405020304" pitchFamily="18" charset="0"/>
                <a:cs typeface="Times New Roman" panose="02020603050405020304" pitchFamily="18" charset="0"/>
              </a:rPr>
              <a:t>Questions</a:t>
            </a:r>
          </a:p>
          <a:p>
            <a:endParaRPr lang="en-AU" dirty="0"/>
          </a:p>
          <a:p>
            <a:endParaRPr lang="en-AU" dirty="0"/>
          </a:p>
          <a:p>
            <a:r>
              <a:rPr lang="en-AU" sz="2000" dirty="0" smtClean="0">
                <a:latin typeface="Times New Roman" panose="02020603050405020304" pitchFamily="18" charset="0"/>
                <a:cs typeface="Times New Roman" panose="02020603050405020304" pitchFamily="18" charset="0"/>
              </a:rPr>
              <a:t>Answers</a:t>
            </a:r>
            <a:endParaRPr lang="en-AU" sz="2000" dirty="0">
              <a:latin typeface="Times New Roman" panose="02020603050405020304" pitchFamily="18" charset="0"/>
              <a:cs typeface="Times New Roman" panose="02020603050405020304" pitchFamily="18" charset="0"/>
            </a:endParaRPr>
          </a:p>
        </p:txBody>
      </p:sp>
      <p:pic>
        <p:nvPicPr>
          <p:cNvPr id="15362" name="Picture 2" descr="C:\Users\Owner\AppData\Local\Microsoft\Windows\INetCache\IE\50QT1ABW\thinking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676400"/>
            <a:ext cx="2067802" cy="2109788"/>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Owner\AppData\Local\Microsoft\Windows\INetCache\IE\2FRISL24\ide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3886200"/>
            <a:ext cx="1600200" cy="19558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Owner\AppData\Local\Microsoft\Windows\INetCache\IE\2FRISL24\Thank-You-In-SandSMAL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886200"/>
            <a:ext cx="3894406" cy="2604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533400"/>
            <a:ext cx="2119491" cy="584775"/>
          </a:xfrm>
          <a:prstGeom prst="rect">
            <a:avLst/>
          </a:prstGeom>
          <a:noFill/>
        </p:spPr>
        <p:txBody>
          <a:bodyPr wrap="none" rtlCol="0">
            <a:spAutoFit/>
          </a:bodyPr>
          <a:lstStyle/>
          <a:p>
            <a:r>
              <a:rPr lang="en-AU" sz="3200" dirty="0" smtClean="0">
                <a:latin typeface="Times New Roman" panose="02020603050405020304" pitchFamily="18" charset="0"/>
                <a:cs typeface="Times New Roman" panose="02020603050405020304" pitchFamily="18" charset="0"/>
              </a:rPr>
              <a:t>Conclusion</a:t>
            </a:r>
            <a:r>
              <a:rPr lang="en-AU" sz="2000" dirty="0" smtClean="0">
                <a:latin typeface="Times New Roman" panose="02020603050405020304" pitchFamily="18" charset="0"/>
                <a:cs typeface="Times New Roman" panose="02020603050405020304" pitchFamily="18" charset="0"/>
              </a:rPr>
              <a:t> </a:t>
            </a:r>
            <a:endParaRPr lang="en-A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30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600" dirty="0" smtClean="0">
                <a:latin typeface="Times New Roman" panose="02020603050405020304" pitchFamily="18" charset="0"/>
                <a:cs typeface="Times New Roman" panose="02020603050405020304" pitchFamily="18" charset="0"/>
              </a:rPr>
              <a:t>Ethics before Effort</a:t>
            </a:r>
            <a:r>
              <a:rPr lang="en-AU" dirty="0" smtClean="0"/>
              <a:t/>
            </a:r>
            <a:br>
              <a:rPr lang="en-AU" dirty="0" smtClean="0"/>
            </a:br>
            <a:endParaRPr lang="en-AU" dirty="0"/>
          </a:p>
        </p:txBody>
      </p:sp>
      <p:sp>
        <p:nvSpPr>
          <p:cNvPr id="3" name="Content Placeholder 2"/>
          <p:cNvSpPr>
            <a:spLocks noGrp="1"/>
          </p:cNvSpPr>
          <p:nvPr>
            <p:ph idx="1"/>
          </p:nvPr>
        </p:nvSpPr>
        <p:spPr>
          <a:xfrm>
            <a:off x="381000" y="1905000"/>
            <a:ext cx="8229600" cy="4525963"/>
          </a:xfrm>
        </p:spPr>
        <p:txBody>
          <a:bodyPr>
            <a:normAutofit/>
          </a:bodyPr>
          <a:lstStyle/>
          <a:p>
            <a:r>
              <a:rPr lang="en-AU" sz="2200" dirty="0" smtClean="0">
                <a:latin typeface="Times New Roman" panose="02020603050405020304" pitchFamily="18" charset="0"/>
                <a:cs typeface="Times New Roman" panose="02020603050405020304" pitchFamily="18" charset="0"/>
              </a:rPr>
              <a:t>The </a:t>
            </a:r>
            <a:r>
              <a:rPr lang="en-AU" sz="2200" dirty="0">
                <a:latin typeface="Times New Roman" panose="02020603050405020304" pitchFamily="18" charset="0"/>
                <a:cs typeface="Times New Roman" panose="02020603050405020304" pitchFamily="18" charset="0"/>
              </a:rPr>
              <a:t>ethical issues in assessing ASD individuals with instruments developed for the general population, limitations of (any) testing.</a:t>
            </a:r>
            <a:br>
              <a:rPr lang="en-AU" sz="2200" dirty="0">
                <a:latin typeface="Times New Roman" panose="02020603050405020304" pitchFamily="18" charset="0"/>
                <a:cs typeface="Times New Roman" panose="02020603050405020304" pitchFamily="18" charset="0"/>
              </a:rPr>
            </a:br>
            <a:r>
              <a:rPr lang="en-AU" sz="2200" dirty="0">
                <a:latin typeface="Times New Roman" panose="02020603050405020304" pitchFamily="18" charset="0"/>
                <a:cs typeface="Times New Roman" panose="02020603050405020304" pitchFamily="18" charset="0"/>
              </a:rPr>
              <a:t/>
            </a:r>
            <a:br>
              <a:rPr lang="en-AU" sz="2200" dirty="0">
                <a:latin typeface="Times New Roman" panose="02020603050405020304" pitchFamily="18" charset="0"/>
                <a:cs typeface="Times New Roman" panose="02020603050405020304" pitchFamily="18" charset="0"/>
              </a:rPr>
            </a:br>
            <a:r>
              <a:rPr lang="en-AU" sz="2200" dirty="0">
                <a:latin typeface="Times New Roman" panose="02020603050405020304" pitchFamily="18" charset="0"/>
                <a:cs typeface="Times New Roman" panose="02020603050405020304" pitchFamily="18" charset="0"/>
              </a:rPr>
              <a:t>Assessing any individual with cognitive instruments should only occur after considering the benefit to the child and any possible negative impact. This consideration for children (and adults) with ASD needs particular attention as a ‘failed’ assessment will give no useful information and may also prevent or delay any future attempts</a:t>
            </a:r>
            <a:r>
              <a:rPr lang="en-AU" sz="2200" dirty="0" smtClean="0">
                <a:latin typeface="Times New Roman" panose="02020603050405020304" pitchFamily="18" charset="0"/>
                <a:cs typeface="Times New Roman" panose="02020603050405020304" pitchFamily="18" charset="0"/>
              </a:rPr>
              <a:t>.</a:t>
            </a:r>
          </a:p>
          <a:p>
            <a:endParaRPr lang="en-AU" sz="2200" dirty="0">
              <a:latin typeface="Times New Roman" panose="02020603050405020304" pitchFamily="18" charset="0"/>
              <a:cs typeface="Times New Roman" panose="02020603050405020304" pitchFamily="18" charset="0"/>
            </a:endParaRPr>
          </a:p>
          <a:p>
            <a:r>
              <a:rPr lang="en-AU" sz="2200" dirty="0" smtClean="0">
                <a:latin typeface="Times New Roman" panose="02020603050405020304" pitchFamily="18" charset="0"/>
                <a:cs typeface="Times New Roman" panose="02020603050405020304" pitchFamily="18" charset="0"/>
              </a:rPr>
              <a:t>Just because you can do an IQ test doesn’t mean you should.</a:t>
            </a:r>
            <a:endParaRPr lang="en-AU" sz="2200" dirty="0">
              <a:latin typeface="Times New Roman" panose="02020603050405020304" pitchFamily="18" charset="0"/>
              <a:cs typeface="Times New Roman" panose="02020603050405020304" pitchFamily="18" charset="0"/>
            </a:endParaRPr>
          </a:p>
          <a:p>
            <a:endParaRPr lang="en-AU" dirty="0"/>
          </a:p>
        </p:txBody>
      </p:sp>
      <p:pic>
        <p:nvPicPr>
          <p:cNvPr id="9218" name="Picture 2" descr="C:\Users\Owner\AppData\Local\Microsoft\Windows\INetCache\IE\2FRISL24\EthicsSca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76200"/>
            <a:ext cx="1614488" cy="156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56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The Place of Cognitive Assessment</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AU" sz="2200" dirty="0">
                <a:latin typeface="Times New Roman" panose="02020603050405020304" pitchFamily="18" charset="0"/>
                <a:cs typeface="Times New Roman" panose="02020603050405020304" pitchFamily="18" charset="0"/>
              </a:rPr>
              <a:t>While the ‘needs’ and ‘rights’ of people are universal, understanding the rights and needs of an individual with Autism requires particular consideration. IQ tests form one type of tool used to help us understand the learning potential and learning style in individuals generally. </a:t>
            </a:r>
            <a:endParaRPr lang="en-AU" sz="2200" dirty="0" smtClean="0">
              <a:latin typeface="Times New Roman" panose="02020603050405020304" pitchFamily="18" charset="0"/>
              <a:cs typeface="Times New Roman" panose="02020603050405020304" pitchFamily="18" charset="0"/>
            </a:endParaRPr>
          </a:p>
          <a:p>
            <a:r>
              <a:rPr lang="en-AU" sz="2200" dirty="0" smtClean="0">
                <a:latin typeface="Times New Roman" panose="02020603050405020304" pitchFamily="18" charset="0"/>
                <a:cs typeface="Times New Roman" panose="02020603050405020304" pitchFamily="18" charset="0"/>
              </a:rPr>
              <a:t>However </a:t>
            </a:r>
            <a:r>
              <a:rPr lang="en-AU" sz="2200" dirty="0">
                <a:latin typeface="Times New Roman" panose="02020603050405020304" pitchFamily="18" charset="0"/>
                <a:cs typeface="Times New Roman" panose="02020603050405020304" pitchFamily="18" charset="0"/>
              </a:rPr>
              <a:t>because individuals with ASD have a different way of thinking and understanding the world around them, great care must be taken when deciding to use IQ testing and, when used, how results should be interpreted.</a:t>
            </a:r>
          </a:p>
          <a:p>
            <a:endParaRPr lang="en-AU" dirty="0"/>
          </a:p>
        </p:txBody>
      </p:sp>
      <p:pic>
        <p:nvPicPr>
          <p:cNvPr id="4098" name="Picture 2" descr="C:\Users\Owner\AppData\Local\Microsoft\Windows\INetCache\IE\2FRISL24\cervell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720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42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Alternative Diagnosis and IQ</a:t>
            </a: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229600" cy="4525963"/>
          </a:xfrm>
        </p:spPr>
        <p:txBody>
          <a:bodyPr>
            <a:noAutofit/>
          </a:bodyPr>
          <a:lstStyle/>
          <a:p>
            <a:r>
              <a:rPr lang="en-AU" sz="2000" dirty="0" smtClean="0">
                <a:latin typeface="Times New Roman" panose="02020603050405020304" pitchFamily="18" charset="0"/>
                <a:cs typeface="Times New Roman" panose="02020603050405020304" pitchFamily="18" charset="0"/>
              </a:rPr>
              <a:t>Individuals who present with atypical behaviours which suggest  ASD may be responding to other issues. </a:t>
            </a:r>
          </a:p>
          <a:p>
            <a:r>
              <a:rPr lang="en-AU" sz="2000" dirty="0" smtClean="0">
                <a:latin typeface="Times New Roman" panose="02020603050405020304" pitchFamily="18" charset="0"/>
                <a:cs typeface="Times New Roman" panose="02020603050405020304" pitchFamily="18" charset="0"/>
              </a:rPr>
              <a:t>They may not have any significant disorder and their behaviours have been perceived by parents or others incorrectly.</a:t>
            </a:r>
          </a:p>
          <a:p>
            <a:r>
              <a:rPr lang="en-AU" sz="2000" dirty="0" smtClean="0">
                <a:latin typeface="Times New Roman" panose="02020603050405020304" pitchFamily="18" charset="0"/>
                <a:cs typeface="Times New Roman" panose="02020603050405020304" pitchFamily="18" charset="0"/>
              </a:rPr>
              <a:t>They mat have ‘learned’ ASD type behaviours from siblings or peers.</a:t>
            </a:r>
          </a:p>
          <a:p>
            <a:r>
              <a:rPr lang="en-AU" sz="2000" dirty="0" smtClean="0">
                <a:latin typeface="Times New Roman" panose="02020603050405020304" pitchFamily="18" charset="0"/>
                <a:cs typeface="Times New Roman" panose="02020603050405020304" pitchFamily="18" charset="0"/>
              </a:rPr>
              <a:t>They may be intellectually gifted  and their strong interests and or repetitive behaviours are reflection of their exceptional ability and ability to focus. </a:t>
            </a:r>
            <a:endParaRPr lang="en-AU" sz="2000" dirty="0">
              <a:latin typeface="Times New Roman" panose="02020603050405020304" pitchFamily="18" charset="0"/>
              <a:cs typeface="Times New Roman" panose="02020603050405020304" pitchFamily="18" charset="0"/>
            </a:endParaRPr>
          </a:p>
        </p:txBody>
      </p:sp>
      <p:pic>
        <p:nvPicPr>
          <p:cNvPr id="5122" name="Picture 2" descr="C:\Users\Owner\AppData\Local\Microsoft\Windows\INetCache\IE\4VM0UUCA\AlternativeRou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267200"/>
            <a:ext cx="1524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AppData\Local\Microsoft\Windows\INetCache\IE\50QT1ABW\Choic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962400"/>
            <a:ext cx="2130190" cy="227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026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476" y="2426550"/>
            <a:ext cx="2743200" cy="1257891"/>
          </a:xfrm>
        </p:spPr>
        <p:txBody>
          <a:bodyPr>
            <a:normAutofit fontScale="90000"/>
          </a:bodyPr>
          <a:lstStyle/>
          <a:p>
            <a:r>
              <a:rPr lang="en-AU" sz="2200" b="1" dirty="0" smtClean="0">
                <a:latin typeface="Times New Roman" panose="02020603050405020304" pitchFamily="18" charset="0"/>
                <a:cs typeface="Times New Roman" panose="02020603050405020304" pitchFamily="18" charset="0"/>
              </a:rPr>
              <a:t>ASD </a:t>
            </a:r>
            <a:r>
              <a:rPr lang="en-AU" sz="2200" b="1" dirty="0">
                <a:latin typeface="Times New Roman" panose="02020603050405020304" pitchFamily="18" charset="0"/>
                <a:cs typeface="Times New Roman" panose="02020603050405020304" pitchFamily="18" charset="0"/>
              </a:rPr>
              <a:t>Diagnostic Considerations</a:t>
            </a:r>
            <a:r>
              <a:rPr lang="en-AU" dirty="0"/>
              <a:t/>
            </a:r>
            <a:br>
              <a:rPr lang="en-AU" dirty="0"/>
            </a:br>
            <a:endParaRPr lang="en-AU" dirty="0"/>
          </a:p>
        </p:txBody>
      </p:sp>
      <p:sp>
        <p:nvSpPr>
          <p:cNvPr id="6" name="TextBox 5"/>
          <p:cNvSpPr txBox="1"/>
          <p:nvPr/>
        </p:nvSpPr>
        <p:spPr>
          <a:xfrm>
            <a:off x="3094847" y="1034083"/>
            <a:ext cx="2313038" cy="1015663"/>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Clinical </a:t>
            </a:r>
          </a:p>
          <a:p>
            <a:r>
              <a:rPr lang="en-AU" sz="2000" dirty="0" smtClean="0">
                <a:latin typeface="Times New Roman" panose="02020603050405020304" pitchFamily="18" charset="0"/>
                <a:cs typeface="Times New Roman" panose="02020603050405020304" pitchFamily="18" charset="0"/>
              </a:rPr>
              <a:t>Observations during Assessments</a:t>
            </a:r>
            <a:endParaRPr lang="en-AU"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34297" y="2239888"/>
            <a:ext cx="2133600" cy="1938992"/>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History Prior to Presentation</a:t>
            </a:r>
          </a:p>
          <a:p>
            <a:r>
              <a:rPr lang="en-AU" sz="2000" dirty="0" smtClean="0">
                <a:latin typeface="Times New Roman" panose="02020603050405020304" pitchFamily="18" charset="0"/>
                <a:cs typeface="Times New Roman" panose="02020603050405020304" pitchFamily="18" charset="0"/>
              </a:rPr>
              <a:t>Reports and Records (</a:t>
            </a:r>
            <a:r>
              <a:rPr lang="en-AU" sz="2000" dirty="0">
                <a:latin typeface="Times New Roman" panose="02020603050405020304" pitchFamily="18" charset="0"/>
                <a:cs typeface="Times New Roman" panose="02020603050405020304" pitchFamily="18" charset="0"/>
              </a:rPr>
              <a:t>Parents </a:t>
            </a:r>
            <a:r>
              <a:rPr lang="en-AU" sz="2000" dirty="0" smtClean="0">
                <a:latin typeface="Times New Roman" panose="02020603050405020304" pitchFamily="18" charset="0"/>
                <a:cs typeface="Times New Roman" panose="02020603050405020304" pitchFamily="18" charset="0"/>
              </a:rPr>
              <a:t>Teachers and </a:t>
            </a:r>
            <a:r>
              <a:rPr lang="en-AU" sz="2000" dirty="0">
                <a:latin typeface="Times New Roman" panose="02020603050405020304" pitchFamily="18" charset="0"/>
                <a:cs typeface="Times New Roman" panose="02020603050405020304" pitchFamily="18" charset="0"/>
              </a:rPr>
              <a:t>Carers) </a:t>
            </a:r>
          </a:p>
        </p:txBody>
      </p:sp>
      <p:sp>
        <p:nvSpPr>
          <p:cNvPr id="9" name="TextBox 8"/>
          <p:cNvSpPr txBox="1"/>
          <p:nvPr/>
        </p:nvSpPr>
        <p:spPr>
          <a:xfrm>
            <a:off x="6266980" y="2438400"/>
            <a:ext cx="2209800" cy="707886"/>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Other Assessment </a:t>
            </a:r>
          </a:p>
          <a:p>
            <a:r>
              <a:rPr lang="en-AU" sz="2000" dirty="0" smtClean="0">
                <a:latin typeface="Times New Roman" panose="02020603050405020304" pitchFamily="18" charset="0"/>
                <a:cs typeface="Times New Roman" panose="02020603050405020304" pitchFamily="18" charset="0"/>
              </a:rPr>
              <a:t>Fin</a:t>
            </a:r>
            <a:r>
              <a:rPr lang="en-AU" dirty="0" smtClean="0"/>
              <a:t>dings</a:t>
            </a:r>
            <a:endParaRPr lang="en-AU" dirty="0"/>
          </a:p>
        </p:txBody>
      </p:sp>
      <p:sp>
        <p:nvSpPr>
          <p:cNvPr id="10" name="TextBox 9"/>
          <p:cNvSpPr txBox="1"/>
          <p:nvPr/>
        </p:nvSpPr>
        <p:spPr>
          <a:xfrm>
            <a:off x="310851" y="4250059"/>
            <a:ext cx="1951703" cy="707886"/>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ADOS-2 Direct diagnostic tool</a:t>
            </a:r>
            <a:endParaRPr lang="en-AU"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286000" y="4939099"/>
            <a:ext cx="1409700" cy="707886"/>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Language (SLP)</a:t>
            </a:r>
            <a:endParaRPr lang="en-AU"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147625" y="4998887"/>
            <a:ext cx="3371436" cy="1015663"/>
          </a:xfrm>
          <a:prstGeom prst="rect">
            <a:avLst/>
          </a:prstGeom>
          <a:noFill/>
        </p:spPr>
        <p:txBody>
          <a:bodyPr wrap="none" rtlCol="0">
            <a:spAutoFit/>
          </a:bodyPr>
          <a:lstStyle/>
          <a:p>
            <a:r>
              <a:rPr lang="en-AU" sz="2000" dirty="0" smtClean="0">
                <a:latin typeface="Times New Roman" panose="02020603050405020304" pitchFamily="18" charset="0"/>
                <a:cs typeface="Times New Roman" panose="02020603050405020304" pitchFamily="18" charset="0"/>
              </a:rPr>
              <a:t>Physical Health, Development </a:t>
            </a:r>
          </a:p>
          <a:p>
            <a:r>
              <a:rPr lang="en-AU" sz="2000" dirty="0" smtClean="0">
                <a:latin typeface="Times New Roman" panose="02020603050405020304" pitchFamily="18" charset="0"/>
                <a:cs typeface="Times New Roman" panose="02020603050405020304" pitchFamily="18" charset="0"/>
              </a:rPr>
              <a:t>and Performance </a:t>
            </a:r>
          </a:p>
          <a:p>
            <a:r>
              <a:rPr lang="en-AU" sz="2000" dirty="0" smtClean="0">
                <a:latin typeface="Times New Roman" panose="02020603050405020304" pitchFamily="18" charset="0"/>
                <a:cs typeface="Times New Roman" panose="02020603050405020304" pitchFamily="18" charset="0"/>
              </a:rPr>
              <a:t>(GP Paediatrician OT Physio)</a:t>
            </a:r>
            <a:endParaRPr lang="en-AU"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110477" y="3232517"/>
            <a:ext cx="2572220" cy="1631216"/>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Intellectual IQ </a:t>
            </a:r>
          </a:p>
          <a:p>
            <a:r>
              <a:rPr lang="en-AU" sz="2000" dirty="0" smtClean="0">
                <a:latin typeface="Times New Roman" panose="02020603050405020304" pitchFamily="18" charset="0"/>
                <a:cs typeface="Times New Roman" panose="02020603050405020304" pitchFamily="18" charset="0"/>
              </a:rPr>
              <a:t>Behavioural ABAS-III</a:t>
            </a:r>
          </a:p>
          <a:p>
            <a:r>
              <a:rPr lang="en-AU" sz="2000" dirty="0" smtClean="0">
                <a:latin typeface="Times New Roman" panose="02020603050405020304" pitchFamily="18" charset="0"/>
                <a:cs typeface="Times New Roman" panose="02020603050405020304" pitchFamily="18" charset="0"/>
              </a:rPr>
              <a:t>Academic Skills (Psychologist)</a:t>
            </a:r>
          </a:p>
          <a:p>
            <a:endParaRPr lang="en-AU" sz="2000" dirty="0" smtClean="0">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a:off x="7055729" y="3084731"/>
            <a:ext cx="0" cy="211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86000" y="2724636"/>
            <a:ext cx="533400" cy="161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068537" y="3448050"/>
            <a:ext cx="8001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174590" y="3572026"/>
            <a:ext cx="406810" cy="1228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428890" y="3448050"/>
            <a:ext cx="676510" cy="1200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105400" y="3295952"/>
            <a:ext cx="990600" cy="552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14800" y="1962329"/>
            <a:ext cx="0" cy="277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71600" y="241012"/>
            <a:ext cx="6114580" cy="584775"/>
          </a:xfrm>
          <a:prstGeom prst="rect">
            <a:avLst/>
          </a:prstGeom>
          <a:noFill/>
        </p:spPr>
        <p:txBody>
          <a:bodyPr wrap="square" rtlCol="0">
            <a:spAutoFit/>
          </a:bodyPr>
          <a:lstStyle/>
          <a:p>
            <a:r>
              <a:rPr lang="en-AU" sz="3200" dirty="0" smtClean="0">
                <a:latin typeface="Times New Roman" panose="02020603050405020304" pitchFamily="18" charset="0"/>
                <a:cs typeface="Times New Roman" panose="02020603050405020304" pitchFamily="18" charset="0"/>
              </a:rPr>
              <a:t>Input for Diagnosis and Support</a:t>
            </a:r>
            <a:endParaRPr lang="en-A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359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latin typeface="Times New Roman" panose="02020603050405020304" pitchFamily="18" charset="0"/>
                <a:cs typeface="Times New Roman" panose="02020603050405020304" pitchFamily="18" charset="0"/>
              </a:rPr>
              <a:t>What Next</a:t>
            </a:r>
            <a:endParaRPr lang="en-AU" sz="32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4413" y="2895600"/>
            <a:ext cx="2403987" cy="119985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000" b="1" dirty="0" smtClean="0">
                <a:latin typeface="Times New Roman" panose="02020603050405020304" pitchFamily="18" charset="0"/>
                <a:cs typeface="Times New Roman" panose="02020603050405020304" pitchFamily="18" charset="0"/>
              </a:rPr>
              <a:t>ASD Diagnostic Considerations</a:t>
            </a:r>
            <a:r>
              <a:rPr lang="en-AU" sz="2000" dirty="0" smtClean="0">
                <a:latin typeface="Times New Roman" panose="02020603050405020304" pitchFamily="18" charset="0"/>
                <a:cs typeface="Times New Roman" panose="02020603050405020304" pitchFamily="18" charset="0"/>
              </a:rPr>
              <a:t/>
            </a:r>
            <a:br>
              <a:rPr lang="en-AU" sz="2000" dirty="0" smtClean="0">
                <a:latin typeface="Times New Roman" panose="02020603050405020304" pitchFamily="18" charset="0"/>
                <a:cs typeface="Times New Roman" panose="02020603050405020304" pitchFamily="18" charset="0"/>
              </a:rPr>
            </a:br>
            <a:endParaRPr lang="en-AU"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850126" y="1469021"/>
            <a:ext cx="3733800" cy="400110"/>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History </a:t>
            </a:r>
            <a:endParaRPr lang="en-AU"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859958" y="1947066"/>
            <a:ext cx="3242187" cy="707886"/>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Clinical Observations </a:t>
            </a:r>
          </a:p>
          <a:p>
            <a:r>
              <a:rPr lang="en-AU" sz="2000" dirty="0" smtClean="0">
                <a:latin typeface="Times New Roman" panose="02020603050405020304" pitchFamily="18" charset="0"/>
                <a:cs typeface="Times New Roman" panose="02020603050405020304" pitchFamily="18" charset="0"/>
              </a:rPr>
              <a:t>during Assessments</a:t>
            </a:r>
            <a:endParaRPr lang="en-AU"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859958" y="2895600"/>
            <a:ext cx="2016842" cy="400110"/>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ADOS-2 Results</a:t>
            </a:r>
            <a:endParaRPr lang="en-AU"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98506" y="3449124"/>
            <a:ext cx="2883309" cy="707886"/>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Language Assessment Results and Programming</a:t>
            </a:r>
            <a:endParaRPr lang="en-AU"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798506" y="4283210"/>
            <a:ext cx="2895600" cy="984885"/>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Physical Development </a:t>
            </a:r>
          </a:p>
          <a:p>
            <a:r>
              <a:rPr lang="en-AU" sz="2000" dirty="0" smtClean="0">
                <a:latin typeface="Times New Roman" panose="02020603050405020304" pitchFamily="18" charset="0"/>
                <a:cs typeface="Times New Roman" panose="02020603050405020304" pitchFamily="18" charset="0"/>
              </a:rPr>
              <a:t>and Performance </a:t>
            </a:r>
          </a:p>
          <a:p>
            <a:endParaRPr lang="en-AU" dirty="0"/>
          </a:p>
        </p:txBody>
      </p:sp>
      <p:sp>
        <p:nvSpPr>
          <p:cNvPr id="10" name="TextBox 9"/>
          <p:cNvSpPr txBox="1"/>
          <p:nvPr/>
        </p:nvSpPr>
        <p:spPr>
          <a:xfrm>
            <a:off x="2784987" y="5098110"/>
            <a:ext cx="3062748" cy="1600438"/>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Intellectual IQ </a:t>
            </a:r>
          </a:p>
          <a:p>
            <a:r>
              <a:rPr lang="en-AU" sz="2000" dirty="0" smtClean="0">
                <a:latin typeface="Times New Roman" panose="02020603050405020304" pitchFamily="18" charset="0"/>
                <a:cs typeface="Times New Roman" panose="02020603050405020304" pitchFamily="18" charset="0"/>
              </a:rPr>
              <a:t>Behavioural ABAS-III</a:t>
            </a:r>
          </a:p>
          <a:p>
            <a:r>
              <a:rPr lang="en-AU" sz="2000" dirty="0" smtClean="0">
                <a:latin typeface="Times New Roman" panose="02020603050405020304" pitchFamily="18" charset="0"/>
                <a:cs typeface="Times New Roman" panose="02020603050405020304" pitchFamily="18" charset="0"/>
              </a:rPr>
              <a:t>Academic Skills</a:t>
            </a:r>
          </a:p>
          <a:p>
            <a:r>
              <a:rPr lang="en-AU" sz="2000" dirty="0" smtClean="0">
                <a:latin typeface="Times New Roman" panose="02020603050405020304" pitchFamily="18" charset="0"/>
                <a:cs typeface="Times New Roman" panose="02020603050405020304" pitchFamily="18" charset="0"/>
              </a:rPr>
              <a:t>Observational Questionaries</a:t>
            </a:r>
            <a:r>
              <a:rPr lang="en-AU" dirty="0" smtClean="0"/>
              <a:t> </a:t>
            </a:r>
          </a:p>
          <a:p>
            <a:endParaRPr lang="en-AU" dirty="0" smtClean="0"/>
          </a:p>
        </p:txBody>
      </p:sp>
      <p:sp>
        <p:nvSpPr>
          <p:cNvPr id="11" name="TextBox 10"/>
          <p:cNvSpPr txBox="1"/>
          <p:nvPr/>
        </p:nvSpPr>
        <p:spPr>
          <a:xfrm>
            <a:off x="6172200" y="2664262"/>
            <a:ext cx="2667000" cy="1015663"/>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Individual Program Development and Implementation</a:t>
            </a:r>
            <a:endParaRPr lang="en-AU"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209071" y="5382398"/>
            <a:ext cx="2133600" cy="1015663"/>
          </a:xfrm>
          <a:prstGeom prst="rect">
            <a:avLst/>
          </a:prstGeom>
          <a:noFill/>
        </p:spPr>
        <p:txBody>
          <a:bodyPr wrap="square" rtlCol="0">
            <a:spAutoFit/>
          </a:bodyPr>
          <a:lstStyle/>
          <a:p>
            <a:r>
              <a:rPr lang="en-AU" sz="2000" dirty="0" smtClean="0">
                <a:latin typeface="Times New Roman" panose="02020603050405020304" pitchFamily="18" charset="0"/>
                <a:cs typeface="Times New Roman" panose="02020603050405020304" pitchFamily="18" charset="0"/>
              </a:rPr>
              <a:t>Program Evaluation and Refresh</a:t>
            </a:r>
            <a:endParaRPr lang="en-AU" sz="2000" dirty="0">
              <a:latin typeface="Times New Roman" panose="02020603050405020304" pitchFamily="18" charset="0"/>
              <a:cs typeface="Times New Roman" panose="02020603050405020304" pitchFamily="18" charset="0"/>
            </a:endParaRPr>
          </a:p>
        </p:txBody>
      </p:sp>
      <p:cxnSp>
        <p:nvCxnSpPr>
          <p:cNvPr id="24" name="Straight Arrow Connector 23"/>
          <p:cNvCxnSpPr>
            <a:endCxn id="11" idx="1"/>
          </p:cNvCxnSpPr>
          <p:nvPr/>
        </p:nvCxnSpPr>
        <p:spPr>
          <a:xfrm>
            <a:off x="5638800" y="3125927"/>
            <a:ext cx="533400" cy="461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86400" y="1653687"/>
            <a:ext cx="685800" cy="1241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86400" y="2274643"/>
            <a:ext cx="615745" cy="8056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638800" y="3264932"/>
            <a:ext cx="463345" cy="5073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5486400" y="3264932"/>
            <a:ext cx="722671" cy="1479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86400" y="3518610"/>
            <a:ext cx="685800" cy="2043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583926" y="3772289"/>
            <a:ext cx="0" cy="1434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7542571" y="3772289"/>
            <a:ext cx="1" cy="1434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170" name="Picture 2" descr="C:\Users\Owner\AppData\Local\Microsoft\Windows\INetCache\IE\2MC5NL9Z\check-list-grande-300x2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8754" y="598564"/>
            <a:ext cx="1201379" cy="102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50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Autofit/>
          </a:bodyPr>
          <a:lstStyle/>
          <a:p>
            <a:r>
              <a:rPr lang="en-AU" sz="3200" dirty="0" smtClean="0">
                <a:latin typeface="Times New Roman" panose="02020603050405020304" pitchFamily="18" charset="0"/>
                <a:cs typeface="Times New Roman" panose="02020603050405020304" pitchFamily="18" charset="0"/>
              </a:rPr>
              <a:t>The Limitations of IQ Testing in ASD </a:t>
            </a:r>
            <a:br>
              <a:rPr lang="en-AU" sz="3200" dirty="0" smtClean="0">
                <a:latin typeface="Times New Roman" panose="02020603050405020304" pitchFamily="18" charset="0"/>
                <a:cs typeface="Times New Roman" panose="02020603050405020304" pitchFamily="18" charset="0"/>
              </a:rPr>
            </a:br>
            <a:r>
              <a:rPr lang="en-AU" sz="3200" dirty="0" smtClean="0">
                <a:latin typeface="Times New Roman" panose="02020603050405020304" pitchFamily="18" charset="0"/>
                <a:cs typeface="Times New Roman" panose="02020603050405020304" pitchFamily="18" charset="0"/>
              </a:rPr>
              <a:t>ADOS-2 Vs IQ Assessment</a:t>
            </a:r>
            <a:br>
              <a:rPr lang="en-AU" sz="3200" dirty="0" smtClean="0">
                <a:latin typeface="Times New Roman" panose="02020603050405020304" pitchFamily="18" charset="0"/>
                <a:cs typeface="Times New Roman" panose="02020603050405020304" pitchFamily="18" charset="0"/>
              </a:rPr>
            </a:br>
            <a:endParaRPr lang="en-AU"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AU" sz="2000" dirty="0" smtClean="0">
                <a:latin typeface="Times New Roman" panose="02020603050405020304" pitchFamily="18" charset="0"/>
                <a:cs typeface="Times New Roman" panose="02020603050405020304" pitchFamily="18" charset="0"/>
              </a:rPr>
              <a:t>It is important to remember IQ </a:t>
            </a:r>
            <a:r>
              <a:rPr lang="en-AU" sz="2000" dirty="0">
                <a:latin typeface="Times New Roman" panose="02020603050405020304" pitchFamily="18" charset="0"/>
                <a:cs typeface="Times New Roman" panose="02020603050405020304" pitchFamily="18" charset="0"/>
              </a:rPr>
              <a:t>testing is not designed of use with individuals with ASD as a definitive part of diagnosis but </a:t>
            </a:r>
            <a:r>
              <a:rPr lang="en-AU" sz="2000" dirty="0" smtClean="0">
                <a:latin typeface="Times New Roman" panose="02020603050405020304" pitchFamily="18" charset="0"/>
                <a:cs typeface="Times New Roman" panose="02020603050405020304" pitchFamily="18" charset="0"/>
              </a:rPr>
              <a:t>an </a:t>
            </a:r>
            <a:r>
              <a:rPr lang="en-AU" sz="2000" dirty="0" err="1" smtClean="0">
                <a:latin typeface="Times New Roman" panose="02020603050405020304" pitchFamily="18" charset="0"/>
                <a:cs typeface="Times New Roman" panose="02020603050405020304" pitchFamily="18" charset="0"/>
              </a:rPr>
              <a:t>Iq</a:t>
            </a:r>
            <a:r>
              <a:rPr lang="en-AU" sz="2000" dirty="0" smtClean="0">
                <a:latin typeface="Times New Roman" panose="02020603050405020304" pitchFamily="18" charset="0"/>
                <a:cs typeface="Times New Roman" panose="02020603050405020304" pitchFamily="18" charset="0"/>
              </a:rPr>
              <a:t> assessment can </a:t>
            </a:r>
            <a:r>
              <a:rPr lang="en-AU" sz="2000" dirty="0">
                <a:latin typeface="Times New Roman" panose="02020603050405020304" pitchFamily="18" charset="0"/>
                <a:cs typeface="Times New Roman" panose="02020603050405020304" pitchFamily="18" charset="0"/>
              </a:rPr>
              <a:t>provide a valuable addition to other assessments such as the ADOS-2</a:t>
            </a:r>
            <a:r>
              <a:rPr lang="en-AU" dirty="0">
                <a:latin typeface="Times New Roman" panose="02020603050405020304" pitchFamily="18" charset="0"/>
                <a:cs typeface="Times New Roman" panose="02020603050405020304" pitchFamily="18" charset="0"/>
              </a:rPr>
              <a:t>. </a:t>
            </a:r>
          </a:p>
          <a:p>
            <a:endParaRPr lang="en-AU" dirty="0"/>
          </a:p>
        </p:txBody>
      </p:sp>
      <p:pic>
        <p:nvPicPr>
          <p:cNvPr id="4" name="Picture 3" descr="https://www.pearsonclinical.com.au/files/1027585513kit%20shot_160x136.JPG"/>
          <p:cNvPicPr/>
          <p:nvPr/>
        </p:nvPicPr>
        <p:blipFill>
          <a:blip r:embed="rId2">
            <a:extLst>
              <a:ext uri="{28A0092B-C50C-407E-A947-70E740481C1C}">
                <a14:useLocalDpi xmlns:a14="http://schemas.microsoft.com/office/drawing/2010/main" val="0"/>
              </a:ext>
            </a:extLst>
          </a:blip>
          <a:srcRect/>
          <a:stretch>
            <a:fillRect/>
          </a:stretch>
        </p:blipFill>
        <p:spPr bwMode="auto">
          <a:xfrm>
            <a:off x="2553286" y="3124200"/>
            <a:ext cx="3581400" cy="2071370"/>
          </a:xfrm>
          <a:prstGeom prst="rect">
            <a:avLst/>
          </a:prstGeom>
          <a:noFill/>
          <a:ln>
            <a:noFill/>
          </a:ln>
        </p:spPr>
      </p:pic>
    </p:spTree>
    <p:extLst>
      <p:ext uri="{BB962C8B-B14F-4D97-AF65-F5344CB8AC3E}">
        <p14:creationId xmlns:p14="http://schemas.microsoft.com/office/powerpoint/2010/main" val="9102667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572</TotalTime>
  <Words>1841</Words>
  <Application>Microsoft Office PowerPoint</Application>
  <PresentationFormat>On-screen Show (4:3)</PresentationFormat>
  <Paragraphs>160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Adjacency</vt:lpstr>
      <vt:lpstr>The Role and Challenges of IQ Testing in Understanding and Supporting Individuals with Autism   Workshop for Center for Creative Initiatives in Health and Population (CCIHP)  24 January 2018 </vt:lpstr>
      <vt:lpstr>Overview</vt:lpstr>
      <vt:lpstr>Do you have any Questions?</vt:lpstr>
      <vt:lpstr>Ethics before Effort </vt:lpstr>
      <vt:lpstr>The Place of Cognitive Assessment</vt:lpstr>
      <vt:lpstr>Alternative Diagnosis and IQ</vt:lpstr>
      <vt:lpstr>ASD Diagnostic Considerations </vt:lpstr>
      <vt:lpstr>What Next</vt:lpstr>
      <vt:lpstr>The Limitations of IQ Testing in ASD  ADOS-2 Vs IQ Assessment </vt:lpstr>
      <vt:lpstr>The Autism Diagnostic Observation  Schedule - Second Edition (ADOS-2)</vt:lpstr>
      <vt:lpstr>A Brief Overview of the History of IQ Testing</vt:lpstr>
      <vt:lpstr>What do IQ tests Measure?</vt:lpstr>
      <vt:lpstr>What do IQ Tests Look Like</vt:lpstr>
      <vt:lpstr>Samples of some IQ Tests</vt:lpstr>
      <vt:lpstr>WISC-V</vt:lpstr>
      <vt:lpstr>Wechsler Nonverbal Scale of Ability (WNV) (2006)Weschler D. &amp; Naglieri J. A. (2006)</vt:lpstr>
      <vt:lpstr>What do the Results Look Like</vt:lpstr>
      <vt:lpstr>Associated Assessment Tools </vt:lpstr>
      <vt:lpstr>A Cognitive Assessment Reveal Far More than More than Numbers</vt:lpstr>
      <vt:lpstr>Time for a Break</vt:lpstr>
      <vt:lpstr>IQ testing in the ASD Environment</vt:lpstr>
      <vt:lpstr>Case Study </vt:lpstr>
      <vt:lpstr>Case Study Context</vt:lpstr>
      <vt:lpstr>Preparing Dan for an IQ Assessment</vt:lpstr>
      <vt:lpstr>Aim of the Assessment</vt:lpstr>
      <vt:lpstr>The Kit-Kat Phenomena (A lesson for us all) </vt:lpstr>
      <vt:lpstr>Reporting Multiple Result Types</vt:lpstr>
      <vt:lpstr> Reporting Multiple Result Types Simple Cognitive and Developmental Learning Profile (C&amp;DLP)  (Approximate Performance Comparisons) </vt:lpstr>
      <vt:lpstr>Complex Cognitive and Developmental Learning Profile (C&amp;DLP)  (Approximate Performance Comparisons)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and Challenges of IQ Testing in Understanding and Supporting Individuals with Autism</dc:title>
  <dc:creator>JW</dc:creator>
  <cp:lastModifiedBy>JW</cp:lastModifiedBy>
  <cp:revision>42</cp:revision>
  <dcterms:created xsi:type="dcterms:W3CDTF">2018-01-20T05:39:21Z</dcterms:created>
  <dcterms:modified xsi:type="dcterms:W3CDTF">2018-01-30T03:03:39Z</dcterms:modified>
</cp:coreProperties>
</file>