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3"/>
  </p:notesMasterIdLst>
  <p:sldIdLst>
    <p:sldId id="256" r:id="rId2"/>
    <p:sldId id="257" r:id="rId3"/>
    <p:sldId id="258" r:id="rId4"/>
    <p:sldId id="277" r:id="rId5"/>
    <p:sldId id="259" r:id="rId6"/>
    <p:sldId id="292" r:id="rId7"/>
    <p:sldId id="293" r:id="rId8"/>
    <p:sldId id="294" r:id="rId9"/>
    <p:sldId id="260" r:id="rId10"/>
    <p:sldId id="261" r:id="rId11"/>
    <p:sldId id="262" r:id="rId12"/>
    <p:sldId id="296" r:id="rId13"/>
    <p:sldId id="263" r:id="rId14"/>
    <p:sldId id="297" r:id="rId15"/>
    <p:sldId id="298" r:id="rId16"/>
    <p:sldId id="276" r:id="rId17"/>
    <p:sldId id="299" r:id="rId18"/>
    <p:sldId id="295" r:id="rId19"/>
    <p:sldId id="271" r:id="rId20"/>
    <p:sldId id="300" r:id="rId21"/>
    <p:sldId id="274" r:id="rId22"/>
    <p:sldId id="275" r:id="rId23"/>
    <p:sldId id="268" r:id="rId24"/>
    <p:sldId id="278" r:id="rId25"/>
    <p:sldId id="267" r:id="rId26"/>
    <p:sldId id="283" r:id="rId27"/>
    <p:sldId id="279" r:id="rId28"/>
    <p:sldId id="280" r:id="rId29"/>
    <p:sldId id="282" r:id="rId30"/>
    <p:sldId id="281" r:id="rId31"/>
    <p:sldId id="290"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0" autoAdjust="0"/>
    <p:restoredTop sz="94660"/>
  </p:normalViewPr>
  <p:slideViewPr>
    <p:cSldViewPr>
      <p:cViewPr varScale="1">
        <p:scale>
          <a:sx n="64" d="100"/>
          <a:sy n="64" d="100"/>
        </p:scale>
        <p:origin x="-1310"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AU"/>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8E5338-790D-4124-BE42-9B574F2D4B7D}" type="datetimeFigureOut">
              <a:rPr lang="en-AU" smtClean="0"/>
              <a:t>3/11/2016</a:t>
            </a:fld>
            <a:endParaRPr lang="en-AU"/>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AU"/>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AU"/>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0A1DA8F-C5A7-475B-AAD4-7028E221844D}" type="slidenum">
              <a:rPr lang="en-AU" smtClean="0"/>
              <a:t>‹#›</a:t>
            </a:fld>
            <a:endParaRPr lang="en-AU"/>
          </a:p>
        </p:txBody>
      </p:sp>
    </p:spTree>
    <p:extLst>
      <p:ext uri="{BB962C8B-B14F-4D97-AF65-F5344CB8AC3E}">
        <p14:creationId xmlns:p14="http://schemas.microsoft.com/office/powerpoint/2010/main" val="1004344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8B4D67B-A0FE-45A0-A155-F56CF5DB69BB}" type="datetime1">
              <a:rPr lang="en-AU" smtClean="0"/>
              <a:t>3/11/2016</a:t>
            </a:fld>
            <a:endParaRPr lang="en-AU"/>
          </a:p>
        </p:txBody>
      </p:sp>
      <p:sp>
        <p:nvSpPr>
          <p:cNvPr id="5" name="Footer Placeholder 4"/>
          <p:cNvSpPr>
            <a:spLocks noGrp="1"/>
          </p:cNvSpPr>
          <p:nvPr>
            <p:ph type="ftr" sz="quarter" idx="11"/>
          </p:nvPr>
        </p:nvSpPr>
        <p:spPr/>
        <p:txBody>
          <a:bodyPr/>
          <a:lstStyle/>
          <a:p>
            <a:r>
              <a:rPr lang="en-AU" smtClean="0"/>
              <a:t>Concept and text Copyright © Dr John WORTHINGTON 2016  www.jweducation.com</a:t>
            </a:r>
            <a:endParaRPr lang="en-AU"/>
          </a:p>
        </p:txBody>
      </p:sp>
      <p:sp>
        <p:nvSpPr>
          <p:cNvPr id="6" name="Slide Number Placeholder 5"/>
          <p:cNvSpPr>
            <a:spLocks noGrp="1"/>
          </p:cNvSpPr>
          <p:nvPr>
            <p:ph type="sldNum" sz="quarter" idx="12"/>
          </p:nvPr>
        </p:nvSpPr>
        <p:spPr/>
        <p:txBody>
          <a:bodyPr/>
          <a:lstStyle/>
          <a:p>
            <a:fld id="{7E9ACD8A-6781-4855-8AA2-2EEDFD0F8C2A}" type="slidenum">
              <a:rPr lang="en-AU" smtClean="0"/>
              <a:t>‹#›</a:t>
            </a:fld>
            <a:endParaRPr lang="en-AU"/>
          </a:p>
        </p:txBody>
      </p:sp>
    </p:spTree>
    <p:extLst>
      <p:ext uri="{BB962C8B-B14F-4D97-AF65-F5344CB8AC3E}">
        <p14:creationId xmlns:p14="http://schemas.microsoft.com/office/powerpoint/2010/main" val="173047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0AFA8BC-B728-4910-904F-7A7C335B3972}" type="datetime1">
              <a:rPr lang="en-AU" smtClean="0"/>
              <a:t>3/11/2016</a:t>
            </a:fld>
            <a:endParaRPr lang="en-AU"/>
          </a:p>
        </p:txBody>
      </p:sp>
      <p:sp>
        <p:nvSpPr>
          <p:cNvPr id="5" name="Footer Placeholder 4"/>
          <p:cNvSpPr>
            <a:spLocks noGrp="1"/>
          </p:cNvSpPr>
          <p:nvPr>
            <p:ph type="ftr" sz="quarter" idx="11"/>
          </p:nvPr>
        </p:nvSpPr>
        <p:spPr/>
        <p:txBody>
          <a:bodyPr/>
          <a:lstStyle/>
          <a:p>
            <a:r>
              <a:rPr lang="en-AU" smtClean="0"/>
              <a:t>Concept and text Copyright © Dr John WORTHINGTON 2016  www.jweducation.com</a:t>
            </a:r>
            <a:endParaRPr lang="en-AU"/>
          </a:p>
        </p:txBody>
      </p:sp>
      <p:sp>
        <p:nvSpPr>
          <p:cNvPr id="6" name="Slide Number Placeholder 5"/>
          <p:cNvSpPr>
            <a:spLocks noGrp="1"/>
          </p:cNvSpPr>
          <p:nvPr>
            <p:ph type="sldNum" sz="quarter" idx="12"/>
          </p:nvPr>
        </p:nvSpPr>
        <p:spPr/>
        <p:txBody>
          <a:bodyPr/>
          <a:lstStyle/>
          <a:p>
            <a:fld id="{7E9ACD8A-6781-4855-8AA2-2EEDFD0F8C2A}" type="slidenum">
              <a:rPr lang="en-AU" smtClean="0"/>
              <a:t>‹#›</a:t>
            </a:fld>
            <a:endParaRPr lang="en-AU"/>
          </a:p>
        </p:txBody>
      </p:sp>
    </p:spTree>
    <p:extLst>
      <p:ext uri="{BB962C8B-B14F-4D97-AF65-F5344CB8AC3E}">
        <p14:creationId xmlns:p14="http://schemas.microsoft.com/office/powerpoint/2010/main" val="349747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6728FE6-6938-4869-AD83-7EF85858E5CF}" type="datetime1">
              <a:rPr lang="en-AU" smtClean="0"/>
              <a:t>3/11/2016</a:t>
            </a:fld>
            <a:endParaRPr lang="en-AU"/>
          </a:p>
        </p:txBody>
      </p:sp>
      <p:sp>
        <p:nvSpPr>
          <p:cNvPr id="5" name="Footer Placeholder 4"/>
          <p:cNvSpPr>
            <a:spLocks noGrp="1"/>
          </p:cNvSpPr>
          <p:nvPr>
            <p:ph type="ftr" sz="quarter" idx="11"/>
          </p:nvPr>
        </p:nvSpPr>
        <p:spPr/>
        <p:txBody>
          <a:bodyPr/>
          <a:lstStyle/>
          <a:p>
            <a:r>
              <a:rPr lang="en-AU" smtClean="0"/>
              <a:t>Concept and text Copyright © Dr John WORTHINGTON 2016  www.jweducation.com</a:t>
            </a:r>
            <a:endParaRPr lang="en-AU"/>
          </a:p>
        </p:txBody>
      </p:sp>
      <p:sp>
        <p:nvSpPr>
          <p:cNvPr id="6" name="Slide Number Placeholder 5"/>
          <p:cNvSpPr>
            <a:spLocks noGrp="1"/>
          </p:cNvSpPr>
          <p:nvPr>
            <p:ph type="sldNum" sz="quarter" idx="12"/>
          </p:nvPr>
        </p:nvSpPr>
        <p:spPr/>
        <p:txBody>
          <a:bodyPr/>
          <a:lstStyle/>
          <a:p>
            <a:fld id="{7E9ACD8A-6781-4855-8AA2-2EEDFD0F8C2A}" type="slidenum">
              <a:rPr lang="en-AU" smtClean="0"/>
              <a:t>‹#›</a:t>
            </a:fld>
            <a:endParaRPr lang="en-AU"/>
          </a:p>
        </p:txBody>
      </p:sp>
    </p:spTree>
    <p:extLst>
      <p:ext uri="{BB962C8B-B14F-4D97-AF65-F5344CB8AC3E}">
        <p14:creationId xmlns:p14="http://schemas.microsoft.com/office/powerpoint/2010/main" val="50136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0E8ACDE-D573-46DA-88A6-327A7BE06C71}" type="datetime1">
              <a:rPr lang="en-AU" smtClean="0"/>
              <a:t>3/11/2016</a:t>
            </a:fld>
            <a:endParaRPr lang="en-AU"/>
          </a:p>
        </p:txBody>
      </p:sp>
      <p:sp>
        <p:nvSpPr>
          <p:cNvPr id="5" name="Footer Placeholder 4"/>
          <p:cNvSpPr>
            <a:spLocks noGrp="1"/>
          </p:cNvSpPr>
          <p:nvPr>
            <p:ph type="ftr" sz="quarter" idx="11"/>
          </p:nvPr>
        </p:nvSpPr>
        <p:spPr/>
        <p:txBody>
          <a:bodyPr/>
          <a:lstStyle/>
          <a:p>
            <a:r>
              <a:rPr lang="en-AU" smtClean="0"/>
              <a:t>Concept and text Copyright © Dr John WORTHINGTON 2016  www.jweducation.com</a:t>
            </a:r>
            <a:endParaRPr lang="en-AU"/>
          </a:p>
        </p:txBody>
      </p:sp>
      <p:sp>
        <p:nvSpPr>
          <p:cNvPr id="6" name="Slide Number Placeholder 5"/>
          <p:cNvSpPr>
            <a:spLocks noGrp="1"/>
          </p:cNvSpPr>
          <p:nvPr>
            <p:ph type="sldNum" sz="quarter" idx="12"/>
          </p:nvPr>
        </p:nvSpPr>
        <p:spPr/>
        <p:txBody>
          <a:bodyPr/>
          <a:lstStyle/>
          <a:p>
            <a:fld id="{7E9ACD8A-6781-4855-8AA2-2EEDFD0F8C2A}" type="slidenum">
              <a:rPr lang="en-AU" smtClean="0"/>
              <a:t>‹#›</a:t>
            </a:fld>
            <a:endParaRPr lang="en-AU"/>
          </a:p>
        </p:txBody>
      </p:sp>
    </p:spTree>
    <p:extLst>
      <p:ext uri="{BB962C8B-B14F-4D97-AF65-F5344CB8AC3E}">
        <p14:creationId xmlns:p14="http://schemas.microsoft.com/office/powerpoint/2010/main" val="232878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9AB2B-E2F7-4C56-BE3F-9CB176B72681}" type="datetime1">
              <a:rPr lang="en-AU" smtClean="0"/>
              <a:t>3/11/2016</a:t>
            </a:fld>
            <a:endParaRPr lang="en-AU"/>
          </a:p>
        </p:txBody>
      </p:sp>
      <p:sp>
        <p:nvSpPr>
          <p:cNvPr id="5" name="Footer Placeholder 4"/>
          <p:cNvSpPr>
            <a:spLocks noGrp="1"/>
          </p:cNvSpPr>
          <p:nvPr>
            <p:ph type="ftr" sz="quarter" idx="11"/>
          </p:nvPr>
        </p:nvSpPr>
        <p:spPr/>
        <p:txBody>
          <a:bodyPr/>
          <a:lstStyle/>
          <a:p>
            <a:r>
              <a:rPr lang="en-AU" smtClean="0"/>
              <a:t>Concept and text Copyright © Dr John WORTHINGTON 2016  www.jweducation.com</a:t>
            </a:r>
            <a:endParaRPr lang="en-AU"/>
          </a:p>
        </p:txBody>
      </p:sp>
      <p:sp>
        <p:nvSpPr>
          <p:cNvPr id="6" name="Slide Number Placeholder 5"/>
          <p:cNvSpPr>
            <a:spLocks noGrp="1"/>
          </p:cNvSpPr>
          <p:nvPr>
            <p:ph type="sldNum" sz="quarter" idx="12"/>
          </p:nvPr>
        </p:nvSpPr>
        <p:spPr/>
        <p:txBody>
          <a:bodyPr/>
          <a:lstStyle/>
          <a:p>
            <a:fld id="{7E9ACD8A-6781-4855-8AA2-2EEDFD0F8C2A}" type="slidenum">
              <a:rPr lang="en-AU" smtClean="0"/>
              <a:t>‹#›</a:t>
            </a:fld>
            <a:endParaRPr lang="en-AU"/>
          </a:p>
        </p:txBody>
      </p:sp>
    </p:spTree>
    <p:extLst>
      <p:ext uri="{BB962C8B-B14F-4D97-AF65-F5344CB8AC3E}">
        <p14:creationId xmlns:p14="http://schemas.microsoft.com/office/powerpoint/2010/main" val="178785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9E6760A-34FB-42C7-8420-CDA468C7DBF7}" type="datetime1">
              <a:rPr lang="en-AU" smtClean="0"/>
              <a:t>3/11/2016</a:t>
            </a:fld>
            <a:endParaRPr lang="en-AU"/>
          </a:p>
        </p:txBody>
      </p:sp>
      <p:sp>
        <p:nvSpPr>
          <p:cNvPr id="6" name="Footer Placeholder 5"/>
          <p:cNvSpPr>
            <a:spLocks noGrp="1"/>
          </p:cNvSpPr>
          <p:nvPr>
            <p:ph type="ftr" sz="quarter" idx="11"/>
          </p:nvPr>
        </p:nvSpPr>
        <p:spPr/>
        <p:txBody>
          <a:bodyPr/>
          <a:lstStyle/>
          <a:p>
            <a:r>
              <a:rPr lang="en-AU" smtClean="0"/>
              <a:t>Concept and text Copyright © Dr John WORTHINGTON 2016  www.jweducation.com</a:t>
            </a:r>
            <a:endParaRPr lang="en-AU"/>
          </a:p>
        </p:txBody>
      </p:sp>
      <p:sp>
        <p:nvSpPr>
          <p:cNvPr id="7" name="Slide Number Placeholder 6"/>
          <p:cNvSpPr>
            <a:spLocks noGrp="1"/>
          </p:cNvSpPr>
          <p:nvPr>
            <p:ph type="sldNum" sz="quarter" idx="12"/>
          </p:nvPr>
        </p:nvSpPr>
        <p:spPr/>
        <p:txBody>
          <a:bodyPr/>
          <a:lstStyle/>
          <a:p>
            <a:fld id="{7E9ACD8A-6781-4855-8AA2-2EEDFD0F8C2A}" type="slidenum">
              <a:rPr lang="en-AU" smtClean="0"/>
              <a:t>‹#›</a:t>
            </a:fld>
            <a:endParaRPr lang="en-AU"/>
          </a:p>
        </p:txBody>
      </p:sp>
    </p:spTree>
    <p:extLst>
      <p:ext uri="{BB962C8B-B14F-4D97-AF65-F5344CB8AC3E}">
        <p14:creationId xmlns:p14="http://schemas.microsoft.com/office/powerpoint/2010/main" val="4087407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FA02E37-6281-4DF9-A8D6-C13CB13E7027}" type="datetime1">
              <a:rPr lang="en-AU" smtClean="0"/>
              <a:t>3/11/2016</a:t>
            </a:fld>
            <a:endParaRPr lang="en-AU"/>
          </a:p>
        </p:txBody>
      </p:sp>
      <p:sp>
        <p:nvSpPr>
          <p:cNvPr id="8" name="Footer Placeholder 7"/>
          <p:cNvSpPr>
            <a:spLocks noGrp="1"/>
          </p:cNvSpPr>
          <p:nvPr>
            <p:ph type="ftr" sz="quarter" idx="11"/>
          </p:nvPr>
        </p:nvSpPr>
        <p:spPr/>
        <p:txBody>
          <a:bodyPr/>
          <a:lstStyle/>
          <a:p>
            <a:r>
              <a:rPr lang="en-AU" smtClean="0"/>
              <a:t>Concept and text Copyright © Dr John WORTHINGTON 2016  www.jweducation.com</a:t>
            </a:r>
            <a:endParaRPr lang="en-AU"/>
          </a:p>
        </p:txBody>
      </p:sp>
      <p:sp>
        <p:nvSpPr>
          <p:cNvPr id="9" name="Slide Number Placeholder 8"/>
          <p:cNvSpPr>
            <a:spLocks noGrp="1"/>
          </p:cNvSpPr>
          <p:nvPr>
            <p:ph type="sldNum" sz="quarter" idx="12"/>
          </p:nvPr>
        </p:nvSpPr>
        <p:spPr/>
        <p:txBody>
          <a:bodyPr/>
          <a:lstStyle/>
          <a:p>
            <a:fld id="{7E9ACD8A-6781-4855-8AA2-2EEDFD0F8C2A}" type="slidenum">
              <a:rPr lang="en-AU" smtClean="0"/>
              <a:t>‹#›</a:t>
            </a:fld>
            <a:endParaRPr lang="en-AU"/>
          </a:p>
        </p:txBody>
      </p:sp>
    </p:spTree>
    <p:extLst>
      <p:ext uri="{BB962C8B-B14F-4D97-AF65-F5344CB8AC3E}">
        <p14:creationId xmlns:p14="http://schemas.microsoft.com/office/powerpoint/2010/main" val="178434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D81118E-E60C-4390-8E0E-916E6983C303}" type="datetime1">
              <a:rPr lang="en-AU" smtClean="0"/>
              <a:t>3/11/2016</a:t>
            </a:fld>
            <a:endParaRPr lang="en-AU"/>
          </a:p>
        </p:txBody>
      </p:sp>
      <p:sp>
        <p:nvSpPr>
          <p:cNvPr id="4" name="Footer Placeholder 3"/>
          <p:cNvSpPr>
            <a:spLocks noGrp="1"/>
          </p:cNvSpPr>
          <p:nvPr>
            <p:ph type="ftr" sz="quarter" idx="11"/>
          </p:nvPr>
        </p:nvSpPr>
        <p:spPr/>
        <p:txBody>
          <a:bodyPr/>
          <a:lstStyle/>
          <a:p>
            <a:r>
              <a:rPr lang="en-AU" smtClean="0"/>
              <a:t>Concept and text Copyright © Dr John WORTHINGTON 2016  www.jweducation.com</a:t>
            </a:r>
            <a:endParaRPr lang="en-AU"/>
          </a:p>
        </p:txBody>
      </p:sp>
      <p:sp>
        <p:nvSpPr>
          <p:cNvPr id="5" name="Slide Number Placeholder 4"/>
          <p:cNvSpPr>
            <a:spLocks noGrp="1"/>
          </p:cNvSpPr>
          <p:nvPr>
            <p:ph type="sldNum" sz="quarter" idx="12"/>
          </p:nvPr>
        </p:nvSpPr>
        <p:spPr/>
        <p:txBody>
          <a:bodyPr/>
          <a:lstStyle/>
          <a:p>
            <a:fld id="{7E9ACD8A-6781-4855-8AA2-2EEDFD0F8C2A}" type="slidenum">
              <a:rPr lang="en-AU" smtClean="0"/>
              <a:t>‹#›</a:t>
            </a:fld>
            <a:endParaRPr lang="en-AU"/>
          </a:p>
        </p:txBody>
      </p:sp>
    </p:spTree>
    <p:extLst>
      <p:ext uri="{BB962C8B-B14F-4D97-AF65-F5344CB8AC3E}">
        <p14:creationId xmlns:p14="http://schemas.microsoft.com/office/powerpoint/2010/main" val="207734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307A8-B90A-4394-9EE0-1A367177D379}" type="datetime1">
              <a:rPr lang="en-AU" smtClean="0"/>
              <a:t>3/11/2016</a:t>
            </a:fld>
            <a:endParaRPr lang="en-AU"/>
          </a:p>
        </p:txBody>
      </p:sp>
      <p:sp>
        <p:nvSpPr>
          <p:cNvPr id="3" name="Footer Placeholder 2"/>
          <p:cNvSpPr>
            <a:spLocks noGrp="1"/>
          </p:cNvSpPr>
          <p:nvPr>
            <p:ph type="ftr" sz="quarter" idx="11"/>
          </p:nvPr>
        </p:nvSpPr>
        <p:spPr/>
        <p:txBody>
          <a:bodyPr/>
          <a:lstStyle/>
          <a:p>
            <a:r>
              <a:rPr lang="en-AU" smtClean="0"/>
              <a:t>Concept and text Copyright © Dr John WORTHINGTON 2016  www.jweducation.com</a:t>
            </a:r>
            <a:endParaRPr lang="en-AU"/>
          </a:p>
        </p:txBody>
      </p:sp>
      <p:sp>
        <p:nvSpPr>
          <p:cNvPr id="4" name="Slide Number Placeholder 3"/>
          <p:cNvSpPr>
            <a:spLocks noGrp="1"/>
          </p:cNvSpPr>
          <p:nvPr>
            <p:ph type="sldNum" sz="quarter" idx="12"/>
          </p:nvPr>
        </p:nvSpPr>
        <p:spPr/>
        <p:txBody>
          <a:bodyPr/>
          <a:lstStyle/>
          <a:p>
            <a:fld id="{7E9ACD8A-6781-4855-8AA2-2EEDFD0F8C2A}" type="slidenum">
              <a:rPr lang="en-AU" smtClean="0"/>
              <a:t>‹#›</a:t>
            </a:fld>
            <a:endParaRPr lang="en-AU"/>
          </a:p>
        </p:txBody>
      </p:sp>
    </p:spTree>
    <p:extLst>
      <p:ext uri="{BB962C8B-B14F-4D97-AF65-F5344CB8AC3E}">
        <p14:creationId xmlns:p14="http://schemas.microsoft.com/office/powerpoint/2010/main" val="14152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0DFC1C-EABA-4276-895D-4D2468863918}" type="datetime1">
              <a:rPr lang="en-AU" smtClean="0"/>
              <a:t>3/11/2016</a:t>
            </a:fld>
            <a:endParaRPr lang="en-AU"/>
          </a:p>
        </p:txBody>
      </p:sp>
      <p:sp>
        <p:nvSpPr>
          <p:cNvPr id="6" name="Footer Placeholder 5"/>
          <p:cNvSpPr>
            <a:spLocks noGrp="1"/>
          </p:cNvSpPr>
          <p:nvPr>
            <p:ph type="ftr" sz="quarter" idx="11"/>
          </p:nvPr>
        </p:nvSpPr>
        <p:spPr/>
        <p:txBody>
          <a:bodyPr/>
          <a:lstStyle/>
          <a:p>
            <a:r>
              <a:rPr lang="en-AU" smtClean="0"/>
              <a:t>Concept and text Copyright © Dr John WORTHINGTON 2016  www.jweducation.com</a:t>
            </a:r>
            <a:endParaRPr lang="en-AU"/>
          </a:p>
        </p:txBody>
      </p:sp>
      <p:sp>
        <p:nvSpPr>
          <p:cNvPr id="7" name="Slide Number Placeholder 6"/>
          <p:cNvSpPr>
            <a:spLocks noGrp="1"/>
          </p:cNvSpPr>
          <p:nvPr>
            <p:ph type="sldNum" sz="quarter" idx="12"/>
          </p:nvPr>
        </p:nvSpPr>
        <p:spPr/>
        <p:txBody>
          <a:bodyPr/>
          <a:lstStyle/>
          <a:p>
            <a:fld id="{7E9ACD8A-6781-4855-8AA2-2EEDFD0F8C2A}" type="slidenum">
              <a:rPr lang="en-AU" smtClean="0"/>
              <a:t>‹#›</a:t>
            </a:fld>
            <a:endParaRPr lang="en-AU"/>
          </a:p>
        </p:txBody>
      </p:sp>
    </p:spTree>
    <p:extLst>
      <p:ext uri="{BB962C8B-B14F-4D97-AF65-F5344CB8AC3E}">
        <p14:creationId xmlns:p14="http://schemas.microsoft.com/office/powerpoint/2010/main" val="381204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AABE2-3F93-4AF7-84A1-34880462C594}" type="datetime1">
              <a:rPr lang="en-AU" smtClean="0"/>
              <a:t>3/11/2016</a:t>
            </a:fld>
            <a:endParaRPr lang="en-AU"/>
          </a:p>
        </p:txBody>
      </p:sp>
      <p:sp>
        <p:nvSpPr>
          <p:cNvPr id="6" name="Footer Placeholder 5"/>
          <p:cNvSpPr>
            <a:spLocks noGrp="1"/>
          </p:cNvSpPr>
          <p:nvPr>
            <p:ph type="ftr" sz="quarter" idx="11"/>
          </p:nvPr>
        </p:nvSpPr>
        <p:spPr/>
        <p:txBody>
          <a:bodyPr/>
          <a:lstStyle/>
          <a:p>
            <a:r>
              <a:rPr lang="en-AU" smtClean="0"/>
              <a:t>Concept and text Copyright © Dr John WORTHINGTON 2016  www.jweducation.com</a:t>
            </a:r>
            <a:endParaRPr lang="en-AU"/>
          </a:p>
        </p:txBody>
      </p:sp>
      <p:sp>
        <p:nvSpPr>
          <p:cNvPr id="7" name="Slide Number Placeholder 6"/>
          <p:cNvSpPr>
            <a:spLocks noGrp="1"/>
          </p:cNvSpPr>
          <p:nvPr>
            <p:ph type="sldNum" sz="quarter" idx="12"/>
          </p:nvPr>
        </p:nvSpPr>
        <p:spPr/>
        <p:txBody>
          <a:bodyPr/>
          <a:lstStyle/>
          <a:p>
            <a:fld id="{7E9ACD8A-6781-4855-8AA2-2EEDFD0F8C2A}" type="slidenum">
              <a:rPr lang="en-AU" smtClean="0"/>
              <a:t>‹#›</a:t>
            </a:fld>
            <a:endParaRPr lang="en-AU"/>
          </a:p>
        </p:txBody>
      </p:sp>
    </p:spTree>
    <p:extLst>
      <p:ext uri="{BB962C8B-B14F-4D97-AF65-F5344CB8AC3E}">
        <p14:creationId xmlns:p14="http://schemas.microsoft.com/office/powerpoint/2010/main" val="276713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0F258-5668-4767-9629-62C44678EC2B}" type="datetime1">
              <a:rPr lang="en-AU" smtClean="0"/>
              <a:t>3/11/2016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t>Concept and text Copyright © Dr John WORTHINGTON 2016  www.jweducation.com</a:t>
            </a: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ACD8A-6781-4855-8AA2-2EEDFD0F8C2A}" type="slidenum">
              <a:rPr lang="en-AU" smtClean="0"/>
              <a:t>‹#›</a:t>
            </a:fld>
            <a:endParaRPr lang="en-AU"/>
          </a:p>
        </p:txBody>
      </p:sp>
    </p:spTree>
    <p:extLst>
      <p:ext uri="{BB962C8B-B14F-4D97-AF65-F5344CB8AC3E}">
        <p14:creationId xmlns:p14="http://schemas.microsoft.com/office/powerpoint/2010/main" val="174661037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0.wmf"/></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jpeg"/><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4.wmf"/><Relationship Id="rId4" Type="http://schemas.openxmlformats.org/officeDocument/2006/relationships/oleObject" Target="../embeddings/oleObject2.bin"/><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371600"/>
            <a:ext cx="7772400" cy="1470025"/>
          </a:xfrm>
        </p:spPr>
        <p:txBody>
          <a:bodyPr>
            <a:normAutofit fontScale="90000"/>
          </a:bodyPr>
          <a:lstStyle/>
          <a:p>
            <a:r>
              <a:rPr lang="en-AU" dirty="0"/>
              <a:t>Early Literacy Development: Reality and </a:t>
            </a:r>
            <a:r>
              <a:rPr lang="en-AU" dirty="0" smtClean="0"/>
              <a:t>Perceptions</a:t>
            </a:r>
            <a:br>
              <a:rPr lang="en-AU" dirty="0" smtClean="0"/>
            </a:br>
            <a:r>
              <a:rPr lang="en-AU" dirty="0"/>
              <a:t/>
            </a:r>
            <a:br>
              <a:rPr lang="en-AU" dirty="0"/>
            </a:br>
            <a:r>
              <a:rPr lang="en-AU" dirty="0"/>
              <a:t/>
            </a:r>
            <a:br>
              <a:rPr lang="en-AU" dirty="0"/>
            </a:br>
            <a:endParaRPr lang="en-AU" dirty="0"/>
          </a:p>
        </p:txBody>
      </p:sp>
      <p:sp>
        <p:nvSpPr>
          <p:cNvPr id="4" name="Subtitle 2"/>
          <p:cNvSpPr>
            <a:spLocks noGrp="1"/>
          </p:cNvSpPr>
          <p:nvPr>
            <p:ph type="subTitle" idx="1"/>
          </p:nvPr>
        </p:nvSpPr>
        <p:spPr>
          <a:xfrm>
            <a:off x="1524000" y="2093595"/>
            <a:ext cx="6400800" cy="1752600"/>
          </a:xfrm>
        </p:spPr>
        <p:txBody>
          <a:bodyPr>
            <a:normAutofit/>
          </a:bodyPr>
          <a:lstStyle/>
          <a:p>
            <a:r>
              <a:rPr lang="en-AU" sz="2800" dirty="0">
                <a:solidFill>
                  <a:schemeClr val="tx1"/>
                </a:solidFill>
                <a:latin typeface="+mj-lt"/>
                <a:cs typeface="Times New Roman" panose="02020603050405020304" pitchFamily="18" charset="0"/>
              </a:rPr>
              <a:t>Dr. John Worthington MAPS MSPS</a:t>
            </a:r>
          </a:p>
          <a:p>
            <a:r>
              <a:rPr lang="en-AU" sz="2800" dirty="0">
                <a:solidFill>
                  <a:schemeClr val="tx1"/>
                </a:solidFill>
                <a:latin typeface="+mj-lt"/>
                <a:cs typeface="Times New Roman" panose="02020603050405020304" pitchFamily="18" charset="0"/>
              </a:rPr>
              <a:t>Educational Consultant and </a:t>
            </a:r>
            <a:r>
              <a:rPr lang="en-AU" sz="2800" dirty="0" smtClean="0">
                <a:solidFill>
                  <a:schemeClr val="tx1"/>
                </a:solidFill>
                <a:latin typeface="+mj-lt"/>
                <a:cs typeface="Times New Roman" panose="02020603050405020304" pitchFamily="18" charset="0"/>
              </a:rPr>
              <a:t>Psychologist</a:t>
            </a:r>
          </a:p>
          <a:p>
            <a:r>
              <a:rPr lang="en-AU" sz="2000" dirty="0" smtClean="0">
                <a:solidFill>
                  <a:schemeClr val="tx1"/>
                </a:solidFill>
                <a:latin typeface="+mj-lt"/>
                <a:cs typeface="Times New Roman" panose="02020603050405020304" pitchFamily="18" charset="0"/>
              </a:rPr>
              <a:t>Presentation for </a:t>
            </a:r>
            <a:r>
              <a:rPr lang="en-AU" sz="2000" dirty="0" err="1" smtClean="0">
                <a:solidFill>
                  <a:schemeClr val="tx1"/>
                </a:solidFill>
                <a:latin typeface="+mj-lt"/>
                <a:cs typeface="Times New Roman" panose="02020603050405020304" pitchFamily="18" charset="0"/>
              </a:rPr>
              <a:t>MindChamps</a:t>
            </a:r>
            <a:r>
              <a:rPr lang="en-AU" sz="2000" dirty="0" smtClean="0">
                <a:solidFill>
                  <a:schemeClr val="tx1"/>
                </a:solidFill>
                <a:latin typeface="+mj-lt"/>
                <a:cs typeface="Times New Roman" panose="02020603050405020304" pitchFamily="18" charset="0"/>
              </a:rPr>
              <a:t> Saturday 5</a:t>
            </a:r>
            <a:r>
              <a:rPr lang="en-AU" sz="2000" baseline="30000" dirty="0" smtClean="0">
                <a:solidFill>
                  <a:schemeClr val="tx1"/>
                </a:solidFill>
                <a:latin typeface="+mj-lt"/>
                <a:cs typeface="Times New Roman" panose="02020603050405020304" pitchFamily="18" charset="0"/>
              </a:rPr>
              <a:t>th</a:t>
            </a:r>
            <a:r>
              <a:rPr lang="en-AU" sz="2000" dirty="0" smtClean="0">
                <a:solidFill>
                  <a:schemeClr val="tx1"/>
                </a:solidFill>
                <a:latin typeface="+mj-lt"/>
                <a:cs typeface="Times New Roman" panose="02020603050405020304" pitchFamily="18" charset="0"/>
              </a:rPr>
              <a:t> October 2016</a:t>
            </a:r>
            <a:endParaRPr lang="en-AU" sz="2000" dirty="0">
              <a:solidFill>
                <a:schemeClr val="tx1"/>
              </a:solidFill>
              <a:latin typeface="+mj-lt"/>
              <a:cs typeface="Times New Roman" panose="02020603050405020304" pitchFamily="18" charset="0"/>
            </a:endParaRPr>
          </a:p>
          <a:p>
            <a:endParaRPr lang="fr-FR" dirty="0"/>
          </a:p>
        </p:txBody>
      </p:sp>
      <p:pic>
        <p:nvPicPr>
          <p:cNvPr id="5" name="Picture 4" descr="C:\Users\Owner\AppData\Local\Microsoft\Windows\INetCache\IE\CYCZ5L1H\perception-300x205[1].jpg"/>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663538"/>
            <a:ext cx="4018600" cy="2743200"/>
          </a:xfrm>
          <a:prstGeom prst="rect">
            <a:avLst/>
          </a:prstGeom>
          <a:noFill/>
          <a:ln>
            <a:noFill/>
          </a:ln>
        </p:spPr>
      </p:pic>
      <p:pic>
        <p:nvPicPr>
          <p:cNvPr id="6" name="Picture 5" descr="C:\Users\Owner\AppData\Local\Microsoft\Windows\INetCache\IE\CYCZ5L1H\flower-in-pot-15715-large[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447800"/>
            <a:ext cx="1143000" cy="1291590"/>
          </a:xfrm>
          <a:prstGeom prst="rect">
            <a:avLst/>
          </a:prstGeom>
          <a:noFill/>
          <a:ln>
            <a:noFill/>
          </a:ln>
        </p:spPr>
      </p:pic>
      <p:pic>
        <p:nvPicPr>
          <p:cNvPr id="8" name="Picture 7" descr="C:\Users\Owner\AppData\Local\Microsoft\Windows\INetCache\IE\VTBL2FD9\saw-24474_640[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733696">
            <a:off x="561417" y="1641401"/>
            <a:ext cx="795176" cy="904388"/>
          </a:xfrm>
          <a:prstGeom prst="rect">
            <a:avLst/>
          </a:prstGeom>
          <a:noFill/>
          <a:ln>
            <a:noFill/>
          </a:ln>
        </p:spPr>
      </p:pic>
    </p:spTree>
    <p:extLst>
      <p:ext uri="{BB962C8B-B14F-4D97-AF65-F5344CB8AC3E}">
        <p14:creationId xmlns:p14="http://schemas.microsoft.com/office/powerpoint/2010/main" val="3430887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What is the Saw Tooth Pattern</a:t>
            </a:r>
            <a:endParaRPr lang="en-AU" sz="4000" dirty="0"/>
          </a:p>
        </p:txBody>
      </p:sp>
      <p:sp>
        <p:nvSpPr>
          <p:cNvPr id="3" name="Content Placeholder 2"/>
          <p:cNvSpPr>
            <a:spLocks noGrp="1"/>
          </p:cNvSpPr>
          <p:nvPr>
            <p:ph idx="1"/>
          </p:nvPr>
        </p:nvSpPr>
        <p:spPr>
          <a:xfrm>
            <a:off x="533400" y="1371600"/>
            <a:ext cx="8229600" cy="2971800"/>
          </a:xfrm>
        </p:spPr>
        <p:txBody>
          <a:bodyPr>
            <a:normAutofit fontScale="92500" lnSpcReduction="10000"/>
          </a:bodyPr>
          <a:lstStyle/>
          <a:p>
            <a:r>
              <a:rPr lang="en-AU" sz="3500" dirty="0" smtClean="0"/>
              <a:t>If there is an issue with your child’s early learning, there is a reason why it may be difficult convincing the teacher or others that something is not quite right. The reason is the Saw Tooth Pattern as illustrated on the next slide</a:t>
            </a:r>
            <a:r>
              <a:rPr lang="en-AU" sz="3800" dirty="0" smtClean="0"/>
              <a:t>.</a:t>
            </a:r>
          </a:p>
          <a:p>
            <a:endParaRPr lang="en-AU" dirty="0" smtClean="0"/>
          </a:p>
          <a:p>
            <a:endParaRPr lang="en-AU" dirty="0"/>
          </a:p>
        </p:txBody>
      </p:sp>
      <p:sp>
        <p:nvSpPr>
          <p:cNvPr id="8"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4" name="Picture 3" descr="C:\Users\Owner\AppData\Local\Microsoft\Windows\INetCache\IE\EB3SYQJN\biy7KjEiL-749x85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4038600"/>
            <a:ext cx="1663700" cy="1847215"/>
          </a:xfrm>
          <a:prstGeom prst="rect">
            <a:avLst/>
          </a:prstGeom>
          <a:noFill/>
          <a:ln>
            <a:noFill/>
          </a:ln>
        </p:spPr>
      </p:pic>
    </p:spTree>
    <p:extLst>
      <p:ext uri="{BB962C8B-B14F-4D97-AF65-F5344CB8AC3E}">
        <p14:creationId xmlns:p14="http://schemas.microsoft.com/office/powerpoint/2010/main" val="202974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Saw Tooth Pattern</a:t>
            </a:r>
            <a:endParaRPr lang="en-AU" sz="4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5780674" cy="3767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sp>
        <p:nvSpPr>
          <p:cNvPr id="4" name="Rectangle 3"/>
          <p:cNvSpPr/>
          <p:nvPr/>
        </p:nvSpPr>
        <p:spPr>
          <a:xfrm>
            <a:off x="1371600" y="5181600"/>
            <a:ext cx="6477000" cy="646331"/>
          </a:xfrm>
          <a:prstGeom prst="rect">
            <a:avLst/>
          </a:prstGeom>
        </p:spPr>
        <p:txBody>
          <a:bodyPr wrap="square">
            <a:spAutoFit/>
          </a:bodyPr>
          <a:lstStyle/>
          <a:p>
            <a:r>
              <a:rPr lang="en-AU" u="sng" dirty="0"/>
              <a:t>Figure 3</a:t>
            </a:r>
            <a:r>
              <a:rPr lang="en-AU" u="sng" dirty="0" smtClean="0"/>
              <a:t>.</a:t>
            </a:r>
            <a:r>
              <a:rPr lang="en-AU" dirty="0" smtClean="0"/>
              <a:t> </a:t>
            </a:r>
            <a:r>
              <a:rPr lang="en-AU" dirty="0"/>
              <a:t>Theoretical model of the how the average perceptions of parents and teachers change over time.</a:t>
            </a:r>
          </a:p>
        </p:txBody>
      </p:sp>
      <p:pic>
        <p:nvPicPr>
          <p:cNvPr id="6" name="Picture 5" descr="C:\Users\Owner\AppData\Local\Microsoft\Windows\INetCache\IE\VTBL2FD9\saw-24474_64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100248">
            <a:off x="6861847" y="2447798"/>
            <a:ext cx="1986915" cy="2131060"/>
          </a:xfrm>
          <a:prstGeom prst="rect">
            <a:avLst/>
          </a:prstGeom>
          <a:noFill/>
          <a:ln>
            <a:noFill/>
          </a:ln>
        </p:spPr>
      </p:pic>
    </p:spTree>
    <p:extLst>
      <p:ext uri="{BB962C8B-B14F-4D97-AF65-F5344CB8AC3E}">
        <p14:creationId xmlns:p14="http://schemas.microsoft.com/office/powerpoint/2010/main" val="381869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Why </a:t>
            </a:r>
            <a:r>
              <a:rPr lang="en-AU" sz="4000" dirty="0" smtClean="0"/>
              <a:t>do I </a:t>
            </a:r>
            <a:r>
              <a:rPr lang="en-AU" sz="4000" dirty="0" smtClean="0"/>
              <a:t>Have to Learn to Read?</a:t>
            </a:r>
            <a:endParaRPr lang="en-AU" sz="4000" dirty="0"/>
          </a:p>
        </p:txBody>
      </p:sp>
      <p:sp>
        <p:nvSpPr>
          <p:cNvPr id="3" name="Content Placeholder 2"/>
          <p:cNvSpPr>
            <a:spLocks noGrp="1"/>
          </p:cNvSpPr>
          <p:nvPr>
            <p:ph idx="1"/>
          </p:nvPr>
        </p:nvSpPr>
        <p:spPr/>
        <p:txBody>
          <a:bodyPr/>
          <a:lstStyle/>
          <a:p>
            <a:r>
              <a:rPr lang="en-AU" dirty="0" smtClean="0"/>
              <a:t>Despite our best efforts some young children do not make the connection between all that is going on with words, books and reading, and why this is all happening around them and ‘to’ them. </a:t>
            </a:r>
          </a:p>
          <a:p>
            <a:r>
              <a:rPr lang="en-AU" dirty="0" smtClean="0"/>
              <a:t>Through modelling and real life activities show (and tell) the child why reading is a good skill to learn. </a:t>
            </a:r>
            <a:endParaRPr lang="en-AU" dirty="0"/>
          </a:p>
        </p:txBody>
      </p:sp>
      <p:sp>
        <p:nvSpPr>
          <p:cNvPr id="7"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spTree>
    <p:extLst>
      <p:ext uri="{BB962C8B-B14F-4D97-AF65-F5344CB8AC3E}">
        <p14:creationId xmlns:p14="http://schemas.microsoft.com/office/powerpoint/2010/main" val="1861804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4800600" cy="1143000"/>
          </a:xfrm>
        </p:spPr>
        <p:txBody>
          <a:bodyPr>
            <a:normAutofit fontScale="90000"/>
          </a:bodyPr>
          <a:lstStyle/>
          <a:p>
            <a:r>
              <a:rPr lang="en-AU" dirty="0" smtClean="0"/>
              <a:t>To Do List</a:t>
            </a:r>
            <a:br>
              <a:rPr lang="en-AU" dirty="0" smtClean="0"/>
            </a:br>
            <a:endParaRPr lang="en-AU" dirty="0"/>
          </a:p>
        </p:txBody>
      </p:sp>
      <p:sp>
        <p:nvSpPr>
          <p:cNvPr id="3" name="Content Placeholder 2"/>
          <p:cNvSpPr>
            <a:spLocks noGrp="1"/>
          </p:cNvSpPr>
          <p:nvPr>
            <p:ph idx="1"/>
          </p:nvPr>
        </p:nvSpPr>
        <p:spPr>
          <a:xfrm>
            <a:off x="457200" y="990600"/>
            <a:ext cx="8229600" cy="4525963"/>
          </a:xfrm>
        </p:spPr>
        <p:txBody>
          <a:bodyPr>
            <a:normAutofit/>
          </a:bodyPr>
          <a:lstStyle/>
          <a:p>
            <a:r>
              <a:rPr lang="en-AU" sz="3000" dirty="0" smtClean="0"/>
              <a:t>Provide an environment at home </a:t>
            </a:r>
            <a:r>
              <a:rPr lang="en-AU" sz="3000" dirty="0"/>
              <a:t>which </a:t>
            </a:r>
            <a:r>
              <a:rPr lang="en-AU" sz="3000" dirty="0" smtClean="0"/>
              <a:t>includes: </a:t>
            </a:r>
            <a:r>
              <a:rPr lang="en-AU" sz="3000" b="1" dirty="0"/>
              <a:t>time </a:t>
            </a:r>
            <a:r>
              <a:rPr lang="en-AU" sz="3000" b="1" dirty="0" smtClean="0"/>
              <a:t>with and without </a:t>
            </a:r>
            <a:r>
              <a:rPr lang="en-AU" sz="3000" b="1" dirty="0"/>
              <a:t>technology</a:t>
            </a:r>
            <a:r>
              <a:rPr lang="en-AU" sz="3000" dirty="0"/>
              <a:t>, </a:t>
            </a:r>
            <a:r>
              <a:rPr lang="en-AU" sz="3000" dirty="0" smtClean="0"/>
              <a:t>a </a:t>
            </a:r>
            <a:r>
              <a:rPr lang="en-AU" sz="3000" dirty="0"/>
              <a:t>conscious effort to </a:t>
            </a:r>
            <a:r>
              <a:rPr lang="en-AU" sz="3000" b="1" dirty="0"/>
              <a:t>engaging your child</a:t>
            </a:r>
            <a:r>
              <a:rPr lang="en-AU" sz="3000" dirty="0"/>
              <a:t> in a range of </a:t>
            </a:r>
            <a:r>
              <a:rPr lang="en-AU" sz="3000" b="1" dirty="0" smtClean="0"/>
              <a:t>activities </a:t>
            </a:r>
            <a:r>
              <a:rPr lang="en-AU" sz="3000" b="1" dirty="0"/>
              <a:t>which involve language, images, objects, toys, pets, words, books and people </a:t>
            </a:r>
            <a:r>
              <a:rPr lang="en-AU" sz="3000" b="1" dirty="0" smtClean="0"/>
              <a:t>(parents, siblings</a:t>
            </a:r>
            <a:r>
              <a:rPr lang="en-AU" sz="3000" b="1" dirty="0"/>
              <a:t>, peers and others). </a:t>
            </a:r>
            <a:r>
              <a:rPr lang="en-AU" sz="3000" dirty="0"/>
              <a:t>It is also important to have </a:t>
            </a:r>
            <a:r>
              <a:rPr lang="en-AU" sz="3000" b="1" dirty="0"/>
              <a:t>consistent routines </a:t>
            </a:r>
            <a:r>
              <a:rPr lang="en-AU" sz="3000" dirty="0" smtClean="0"/>
              <a:t>around activities for daily living such as </a:t>
            </a:r>
            <a:r>
              <a:rPr lang="en-AU" sz="3000" b="1" dirty="0" smtClean="0"/>
              <a:t>meal </a:t>
            </a:r>
            <a:r>
              <a:rPr lang="en-AU" sz="3000" b="1" dirty="0"/>
              <a:t>times and bed time</a:t>
            </a:r>
            <a:r>
              <a:rPr lang="en-AU" sz="3000" dirty="0"/>
              <a:t>. </a:t>
            </a:r>
          </a:p>
          <a:p>
            <a:endParaRPr lang="en-AU" dirty="0"/>
          </a:p>
        </p:txBody>
      </p:sp>
      <p:sp>
        <p:nvSpPr>
          <p:cNvPr id="10"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5" name="Picture 4" descr="C:\Users\Owner\AppData\Local\Microsoft\Windows\INetCache\IE\T8J1SWJ4\kt-mickey-mouse-bedtime[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953001"/>
            <a:ext cx="1205923" cy="1208497"/>
          </a:xfrm>
          <a:prstGeom prst="rect">
            <a:avLst/>
          </a:prstGeom>
          <a:noFill/>
          <a:ln>
            <a:noFill/>
          </a:ln>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172329"/>
            <a:ext cx="1447800" cy="1048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C:\Users\Owner\AppData\Local\Microsoft\Windows\INetCache\IE\CYCZ5L1H\960px-Family_eating_a_meal_(1)[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4953001"/>
            <a:ext cx="1905000" cy="1324518"/>
          </a:xfrm>
          <a:prstGeom prst="rect">
            <a:avLst/>
          </a:prstGeom>
          <a:noFill/>
          <a:ln>
            <a:noFill/>
          </a:ln>
        </p:spPr>
      </p:pic>
      <p:pic>
        <p:nvPicPr>
          <p:cNvPr id="12" name="Picture 11" descr="C:\Users\Owner\AppData\Local\Microsoft\Windows\INetCache\IE\T8J1SWJ4\297062-apple-ipad-mini-rumors-schematics-and-cases-showcase-likely-features-s[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4953001"/>
            <a:ext cx="1104265" cy="1104265"/>
          </a:xfrm>
          <a:prstGeom prst="rect">
            <a:avLst/>
          </a:prstGeom>
          <a:noFill/>
          <a:ln>
            <a:noFill/>
          </a:ln>
        </p:spPr>
      </p:pic>
    </p:spTree>
    <p:extLst>
      <p:ext uri="{BB962C8B-B14F-4D97-AF65-F5344CB8AC3E}">
        <p14:creationId xmlns:p14="http://schemas.microsoft.com/office/powerpoint/2010/main" val="4169428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Share the Experiences and Activities</a:t>
            </a:r>
            <a:endParaRPr lang="en-AU" dirty="0"/>
          </a:p>
        </p:txBody>
      </p:sp>
      <p:sp>
        <p:nvSpPr>
          <p:cNvPr id="3" name="Content Placeholder 2"/>
          <p:cNvSpPr>
            <a:spLocks noGrp="1"/>
          </p:cNvSpPr>
          <p:nvPr>
            <p:ph idx="1"/>
          </p:nvPr>
        </p:nvSpPr>
        <p:spPr/>
        <p:txBody>
          <a:bodyPr/>
          <a:lstStyle/>
          <a:p>
            <a:r>
              <a:rPr lang="en-AU" dirty="0" smtClean="0"/>
              <a:t>Make exposure to books and literacy activities ‘normal’.</a:t>
            </a:r>
          </a:p>
          <a:p>
            <a:r>
              <a:rPr lang="en-AU" dirty="0" smtClean="0"/>
              <a:t>Share the activities around, mum dad, brothers sisters, relatives and friends.</a:t>
            </a:r>
            <a:endParaRPr lang="en-AU" dirty="0"/>
          </a:p>
        </p:txBody>
      </p:sp>
      <p:sp>
        <p:nvSpPr>
          <p:cNvPr id="9"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731" y="3962400"/>
            <a:ext cx="2873619"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C:\Users\Owner\AppData\Local\Microsoft\Windows\INetCache\IE\T8J1SWJ4\father-reading-to-children[1].jpg"/>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10000"/>
            <a:ext cx="3352800" cy="2514600"/>
          </a:xfrm>
          <a:prstGeom prst="rect">
            <a:avLst/>
          </a:prstGeom>
          <a:noFill/>
          <a:ln>
            <a:noFill/>
          </a:ln>
        </p:spPr>
      </p:pic>
    </p:spTree>
    <p:extLst>
      <p:ext uri="{BB962C8B-B14F-4D97-AF65-F5344CB8AC3E}">
        <p14:creationId xmlns:p14="http://schemas.microsoft.com/office/powerpoint/2010/main" val="771240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92"/>
            <a:ext cx="8229600" cy="1143000"/>
          </a:xfrm>
        </p:spPr>
        <p:txBody>
          <a:bodyPr>
            <a:normAutofit/>
          </a:bodyPr>
          <a:lstStyle/>
          <a:p>
            <a:r>
              <a:rPr lang="en-AU" sz="4000" dirty="0" smtClean="0"/>
              <a:t>Word Jungle or Word Desert?</a:t>
            </a:r>
            <a:endParaRPr lang="en-AU" sz="4000" dirty="0"/>
          </a:p>
        </p:txBody>
      </p:sp>
      <p:sp>
        <p:nvSpPr>
          <p:cNvPr id="3" name="Content Placeholder 2"/>
          <p:cNvSpPr>
            <a:spLocks noGrp="1"/>
          </p:cNvSpPr>
          <p:nvPr>
            <p:ph idx="1"/>
          </p:nvPr>
        </p:nvSpPr>
        <p:spPr>
          <a:xfrm>
            <a:off x="533400" y="990600"/>
            <a:ext cx="8229600" cy="4754563"/>
          </a:xfrm>
        </p:spPr>
        <p:txBody>
          <a:bodyPr/>
          <a:lstStyle/>
          <a:p>
            <a:r>
              <a:rPr lang="en-AU" dirty="0" smtClean="0"/>
              <a:t>In working with young children as </a:t>
            </a:r>
            <a:r>
              <a:rPr lang="en-AU" dirty="0"/>
              <a:t>a </a:t>
            </a:r>
            <a:r>
              <a:rPr lang="en-AU" dirty="0" smtClean="0"/>
              <a:t>psychologist, I am privileged to be able to visit many homes. As part of those visits I ask to be able to look into the children’s bedrooms. Typically I can instantly classify them as either a ‘Word Jungle’ or a ‘Word Desert’. </a:t>
            </a:r>
            <a:endParaRPr lang="en-AU" dirty="0"/>
          </a:p>
        </p:txBody>
      </p:sp>
      <p:sp>
        <p:nvSpPr>
          <p:cNvPr id="12"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4" name="Picture 3" descr="C:\Users\Owner\AppData\Local\Microsoft\Windows\INetCache\IE\CYCZ5L1H\jungle[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962400"/>
            <a:ext cx="2407920" cy="2059775"/>
          </a:xfrm>
          <a:prstGeom prst="rect">
            <a:avLst/>
          </a:prstGeom>
          <a:noFill/>
          <a:ln>
            <a:noFill/>
          </a:ln>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8400" y="3962400"/>
            <a:ext cx="2859632" cy="207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461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r>
              <a:rPr lang="en-AU" sz="4000" dirty="0" smtClean="0"/>
              <a:t>Why Is Routine so Important?</a:t>
            </a:r>
            <a:endParaRPr lang="en-AU" sz="4000" dirty="0"/>
          </a:p>
        </p:txBody>
      </p:sp>
      <p:sp>
        <p:nvSpPr>
          <p:cNvPr id="3" name="Content Placeholder 2"/>
          <p:cNvSpPr>
            <a:spLocks noGrp="1"/>
          </p:cNvSpPr>
          <p:nvPr>
            <p:ph idx="1"/>
          </p:nvPr>
        </p:nvSpPr>
        <p:spPr>
          <a:xfrm>
            <a:off x="457200" y="1066800"/>
            <a:ext cx="8229600" cy="4525963"/>
          </a:xfrm>
        </p:spPr>
        <p:txBody>
          <a:bodyPr>
            <a:normAutofit/>
          </a:bodyPr>
          <a:lstStyle/>
          <a:p>
            <a:r>
              <a:rPr lang="en-AU" sz="3000" dirty="0"/>
              <a:t>Because the </a:t>
            </a:r>
            <a:r>
              <a:rPr lang="en-AU" sz="3000" b="1" dirty="0"/>
              <a:t>early routines set up at home around literacy are difficult to </a:t>
            </a:r>
            <a:r>
              <a:rPr lang="en-AU" sz="3000" b="1" dirty="0" smtClean="0"/>
              <a:t>change</a:t>
            </a:r>
            <a:r>
              <a:rPr lang="en-AU" sz="3000" dirty="0" smtClean="0"/>
              <a:t>. Tt </a:t>
            </a:r>
            <a:r>
              <a:rPr lang="en-AU" sz="3000" dirty="0"/>
              <a:t>is important to </a:t>
            </a:r>
            <a:r>
              <a:rPr lang="en-AU" sz="3000" dirty="0" smtClean="0"/>
              <a:t>establish routines early </a:t>
            </a:r>
            <a:r>
              <a:rPr lang="en-AU" sz="3000" dirty="0"/>
              <a:t>so that when the child begins to be exposed more formally to reading there is </a:t>
            </a:r>
            <a:r>
              <a:rPr lang="en-AU" sz="3000" dirty="0" smtClean="0"/>
              <a:t>time in the day.</a:t>
            </a:r>
            <a:endParaRPr lang="en-AU" sz="3000" dirty="0"/>
          </a:p>
        </p:txBody>
      </p:sp>
      <p:sp>
        <p:nvSpPr>
          <p:cNvPr id="9"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graphicFrame>
        <p:nvGraphicFramePr>
          <p:cNvPr id="4" name="Object 3"/>
          <p:cNvGraphicFramePr>
            <a:graphicFrameLocks noChangeAspect="1"/>
          </p:cNvGraphicFramePr>
          <p:nvPr>
            <p:extLst>
              <p:ext uri="{D42A27DB-BD31-4B8C-83A1-F6EECF244321}">
                <p14:modId xmlns:p14="http://schemas.microsoft.com/office/powerpoint/2010/main" val="783472163"/>
              </p:ext>
            </p:extLst>
          </p:nvPr>
        </p:nvGraphicFramePr>
        <p:xfrm>
          <a:off x="2590800" y="3342982"/>
          <a:ext cx="3746500" cy="3001962"/>
        </p:xfrm>
        <a:graphic>
          <a:graphicData uri="http://schemas.openxmlformats.org/presentationml/2006/ole">
            <mc:AlternateContent xmlns:mc="http://schemas.openxmlformats.org/markup-compatibility/2006">
              <mc:Choice xmlns:v="urn:schemas-microsoft-com:vml" Requires="v">
                <p:oleObj spid="_x0000_s8223" name="Picture" r:id="rId3" imgW="3531960" imgH="2826360" progId="Word.Picture.8">
                  <p:embed/>
                </p:oleObj>
              </mc:Choice>
              <mc:Fallback>
                <p:oleObj name="Picture" r:id="rId3" imgW="3531960" imgH="282636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342982"/>
                        <a:ext cx="3746500" cy="300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1066800" y="6019800"/>
            <a:ext cx="7010400" cy="369332"/>
          </a:xfrm>
          <a:prstGeom prst="rect">
            <a:avLst/>
          </a:prstGeom>
        </p:spPr>
        <p:txBody>
          <a:bodyPr wrap="square">
            <a:spAutoFit/>
          </a:bodyPr>
          <a:lstStyle/>
          <a:p>
            <a:r>
              <a:rPr lang="en-AU" u="sng" dirty="0"/>
              <a:t>Figure 4</a:t>
            </a:r>
            <a:r>
              <a:rPr lang="en-AU" u="sng" dirty="0" smtClean="0"/>
              <a:t>.</a:t>
            </a:r>
            <a:r>
              <a:rPr lang="en-AU" dirty="0" smtClean="0"/>
              <a:t> </a:t>
            </a:r>
            <a:r>
              <a:rPr lang="en-AU" dirty="0"/>
              <a:t>Number of sessions of home initiated reading at </a:t>
            </a:r>
            <a:r>
              <a:rPr lang="en-AU" dirty="0" smtClean="0"/>
              <a:t>home.  </a:t>
            </a:r>
            <a:endParaRPr lang="en-AU" dirty="0"/>
          </a:p>
        </p:txBody>
      </p:sp>
    </p:spTree>
    <p:extLst>
      <p:ext uri="{BB962C8B-B14F-4D97-AF65-F5344CB8AC3E}">
        <p14:creationId xmlns:p14="http://schemas.microsoft.com/office/powerpoint/2010/main" val="1573858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01" y="457200"/>
            <a:ext cx="8229600" cy="715962"/>
          </a:xfrm>
        </p:spPr>
        <p:txBody>
          <a:bodyPr>
            <a:normAutofit fontScale="90000"/>
          </a:bodyPr>
          <a:lstStyle/>
          <a:p>
            <a:r>
              <a:rPr lang="en-AU" dirty="0"/>
              <a:t>School and Home Reading</a:t>
            </a:r>
            <a:br>
              <a:rPr lang="en-AU" dirty="0"/>
            </a:br>
            <a:endParaRPr lang="en-AU" dirty="0"/>
          </a:p>
        </p:txBody>
      </p:sp>
      <p:sp>
        <p:nvSpPr>
          <p:cNvPr id="3" name="Content Placeholder 2"/>
          <p:cNvSpPr>
            <a:spLocks noGrp="1"/>
          </p:cNvSpPr>
          <p:nvPr>
            <p:ph idx="1"/>
          </p:nvPr>
        </p:nvSpPr>
        <p:spPr>
          <a:xfrm>
            <a:off x="428501" y="1066800"/>
            <a:ext cx="8229600" cy="4525963"/>
          </a:xfrm>
        </p:spPr>
        <p:txBody>
          <a:bodyPr/>
          <a:lstStyle/>
          <a:p>
            <a:r>
              <a:rPr lang="en-AU" dirty="0"/>
              <a:t>Don’t stop reading to your child when they begin to bring books home from </a:t>
            </a:r>
            <a:r>
              <a:rPr lang="en-AU" dirty="0" smtClean="0"/>
              <a:t>school.</a:t>
            </a:r>
            <a:endParaRPr lang="en-AU" dirty="0"/>
          </a:p>
        </p:txBody>
      </p:sp>
      <p:sp>
        <p:nvSpPr>
          <p:cNvPr id="10"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92" y="2362200"/>
            <a:ext cx="4953000" cy="3461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990600" y="5719395"/>
            <a:ext cx="7543800" cy="338554"/>
          </a:xfrm>
          <a:prstGeom prst="rect">
            <a:avLst/>
          </a:prstGeom>
        </p:spPr>
        <p:txBody>
          <a:bodyPr wrap="square">
            <a:spAutoFit/>
          </a:bodyPr>
          <a:lstStyle/>
          <a:p>
            <a:r>
              <a:rPr lang="en-AU" sz="1600" u="sng" dirty="0"/>
              <a:t>Figure </a:t>
            </a:r>
            <a:r>
              <a:rPr lang="en-AU" sz="1600" u="sng" dirty="0" smtClean="0"/>
              <a:t>5.</a:t>
            </a:r>
            <a:r>
              <a:rPr lang="en-AU" sz="1600" dirty="0" smtClean="0"/>
              <a:t> </a:t>
            </a:r>
            <a:r>
              <a:rPr lang="en-AU" sz="1600" dirty="0"/>
              <a:t>Number of sessions of school initiated reading at home in previous </a:t>
            </a:r>
            <a:r>
              <a:rPr lang="en-AU" sz="1600" dirty="0" smtClean="0"/>
              <a:t>week.</a:t>
            </a:r>
            <a:endParaRPr lang="en-AU" sz="1600" dirty="0"/>
          </a:p>
        </p:txBody>
      </p:sp>
    </p:spTree>
    <p:extLst>
      <p:ext uri="{BB962C8B-B14F-4D97-AF65-F5344CB8AC3E}">
        <p14:creationId xmlns:p14="http://schemas.microsoft.com/office/powerpoint/2010/main" val="3080792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smtClean="0"/>
              <a:t>Persistence </a:t>
            </a:r>
            <a:r>
              <a:rPr lang="en-AU" sz="3600" dirty="0"/>
              <a:t>and Engagement</a:t>
            </a:r>
          </a:p>
        </p:txBody>
      </p:sp>
      <p:sp>
        <p:nvSpPr>
          <p:cNvPr id="3" name="Content Placeholder 2"/>
          <p:cNvSpPr>
            <a:spLocks noGrp="1"/>
          </p:cNvSpPr>
          <p:nvPr>
            <p:ph idx="1"/>
          </p:nvPr>
        </p:nvSpPr>
        <p:spPr/>
        <p:txBody>
          <a:bodyPr/>
          <a:lstStyle/>
          <a:p>
            <a:endParaRPr lang="en-AU" dirty="0"/>
          </a:p>
        </p:txBody>
      </p:sp>
      <p:sp>
        <p:nvSpPr>
          <p:cNvPr id="4" name="Footer Placeholder 3"/>
          <p:cNvSpPr>
            <a:spLocks noGrp="1"/>
          </p:cNvSpPr>
          <p:nvPr>
            <p:ph type="ftr" sz="quarter" idx="11"/>
          </p:nvPr>
        </p:nvSpPr>
        <p:spPr/>
        <p:txBody>
          <a:bodyPr/>
          <a:lstStyle/>
          <a:p>
            <a:r>
              <a:rPr lang="en-AU" smtClean="0"/>
              <a:t>Concept and text Copyright © Dr John WORTHINGTON 2016  www.jweducation.com</a:t>
            </a:r>
            <a:endParaRPr lang="en-AU"/>
          </a:p>
        </p:txBody>
      </p:sp>
      <p:pic>
        <p:nvPicPr>
          <p:cNvPr id="5" name="Picture 4" descr="C:\Users\Owner\AppData\Local\Packages\Microsoft.Windows.Photos_8wekyb3d8bbwe\TempState\ShareCache\IMG_20160917_17235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676400"/>
            <a:ext cx="4876800" cy="4419600"/>
          </a:xfrm>
          <a:prstGeom prst="rect">
            <a:avLst/>
          </a:prstGeom>
          <a:noFill/>
          <a:ln>
            <a:noFill/>
          </a:ln>
        </p:spPr>
      </p:pic>
    </p:spTree>
    <p:extLst>
      <p:ext uri="{BB962C8B-B14F-4D97-AF65-F5344CB8AC3E}">
        <p14:creationId xmlns:p14="http://schemas.microsoft.com/office/powerpoint/2010/main" val="1994131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Engagement</a:t>
            </a:r>
            <a:endParaRPr lang="en-AU" sz="4000" dirty="0"/>
          </a:p>
        </p:txBody>
      </p:sp>
      <p:sp>
        <p:nvSpPr>
          <p:cNvPr id="3" name="Content Placeholder 2"/>
          <p:cNvSpPr>
            <a:spLocks noGrp="1"/>
          </p:cNvSpPr>
          <p:nvPr>
            <p:ph idx="1"/>
          </p:nvPr>
        </p:nvSpPr>
        <p:spPr>
          <a:xfrm>
            <a:off x="381000" y="1676400"/>
            <a:ext cx="8229600" cy="4906963"/>
          </a:xfrm>
        </p:spPr>
        <p:txBody>
          <a:bodyPr/>
          <a:lstStyle/>
          <a:p>
            <a:r>
              <a:rPr lang="en-AU" dirty="0" smtClean="0"/>
              <a:t>While it is important for children to learn how to entertain themselves and be content to find, start and do activities independently, it is equally important to nurture the joint activity of engagement. You will know you have engaged with your child if: you both come to the activity willingly, you interact and participate in a positive, meaningful and productive way.  </a:t>
            </a:r>
            <a:endParaRPr lang="en-AU" dirty="0"/>
          </a:p>
        </p:txBody>
      </p:sp>
      <p:sp>
        <p:nvSpPr>
          <p:cNvPr id="8"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4" name="Picture 3" descr="C:\Users\Owner\AppData\Local\Microsoft\Windows\INetCache\IE\CYCZ5L1H\flower-in-pot-15715-large[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9244" y="838200"/>
            <a:ext cx="1028700" cy="1143000"/>
          </a:xfrm>
          <a:prstGeom prst="rect">
            <a:avLst/>
          </a:prstGeom>
          <a:noFill/>
          <a:ln>
            <a:noFill/>
          </a:ln>
        </p:spPr>
      </p:pic>
    </p:spTree>
    <p:extLst>
      <p:ext uri="{BB962C8B-B14F-4D97-AF65-F5344CB8AC3E}">
        <p14:creationId xmlns:p14="http://schemas.microsoft.com/office/powerpoint/2010/main" val="1669813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What is Normal</a:t>
            </a:r>
            <a:endParaRPr lang="en-AU" sz="4000" dirty="0"/>
          </a:p>
        </p:txBody>
      </p:sp>
      <p:sp>
        <p:nvSpPr>
          <p:cNvPr id="3" name="Content Placeholder 2"/>
          <p:cNvSpPr>
            <a:spLocks noGrp="1"/>
          </p:cNvSpPr>
          <p:nvPr>
            <p:ph idx="1"/>
          </p:nvPr>
        </p:nvSpPr>
        <p:spPr/>
        <p:txBody>
          <a:bodyPr/>
          <a:lstStyle/>
          <a:p>
            <a:r>
              <a:rPr lang="en-AU" dirty="0"/>
              <a:t>The vast majority of children come into the world with a remarkable capacity to survive, they are ‘designed’ to learn and adapt from the outset, and in a real sense, our job as parents and educators is to provide and nurture the individual child to enjoy life and reach their potential. </a:t>
            </a:r>
          </a:p>
          <a:p>
            <a:endParaRPr lang="en-AU" dirty="0"/>
          </a:p>
        </p:txBody>
      </p:sp>
      <p:sp>
        <p:nvSpPr>
          <p:cNvPr id="8"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4" name="Picture 3" descr="C:\Users\Owner\AppData\Local\Microsoft\Windows\INetCache\IE\VTBL2FD9\Baby-girl-sitting-11929-large[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800600"/>
            <a:ext cx="1120775" cy="1254125"/>
          </a:xfrm>
          <a:prstGeom prst="rect">
            <a:avLst/>
          </a:prstGeom>
          <a:noFill/>
          <a:ln>
            <a:noFill/>
          </a:ln>
        </p:spPr>
      </p:pic>
    </p:spTree>
    <p:extLst>
      <p:ext uri="{BB962C8B-B14F-4D97-AF65-F5344CB8AC3E}">
        <p14:creationId xmlns:p14="http://schemas.microsoft.com/office/powerpoint/2010/main" val="2962053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AU" sz="4000" dirty="0" smtClean="0"/>
              <a:t>Engaged in Reading </a:t>
            </a:r>
            <a:endParaRPr lang="en-AU" sz="4000" dirty="0"/>
          </a:p>
        </p:txBody>
      </p:sp>
      <p:sp>
        <p:nvSpPr>
          <p:cNvPr id="3" name="Content Placeholder 2"/>
          <p:cNvSpPr>
            <a:spLocks noGrp="1"/>
          </p:cNvSpPr>
          <p:nvPr>
            <p:ph idx="1"/>
          </p:nvPr>
        </p:nvSpPr>
        <p:spPr>
          <a:xfrm>
            <a:off x="457200" y="990600"/>
            <a:ext cx="8229600" cy="5135563"/>
          </a:xfrm>
        </p:spPr>
        <p:txBody>
          <a:bodyPr/>
          <a:lstStyle/>
          <a:p>
            <a:r>
              <a:rPr lang="en-AU" dirty="0" smtClean="0"/>
              <a:t>While virtually all children liked to be </a:t>
            </a:r>
            <a:r>
              <a:rPr lang="en-AU" b="1" dirty="0" smtClean="0"/>
              <a:t>read to</a:t>
            </a:r>
            <a:r>
              <a:rPr lang="en-AU" dirty="0" smtClean="0"/>
              <a:t>, </a:t>
            </a:r>
            <a:r>
              <a:rPr lang="en-AU" b="1" dirty="0" smtClean="0"/>
              <a:t>reading with </a:t>
            </a:r>
            <a:r>
              <a:rPr lang="en-AU" dirty="0" smtClean="0"/>
              <a:t>children can be another matter. </a:t>
            </a:r>
            <a:endParaRPr lang="en-AU" dirty="0"/>
          </a:p>
        </p:txBody>
      </p:sp>
      <p:sp>
        <p:nvSpPr>
          <p:cNvPr id="20"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4098" name="Picture 2" descr="P1ELIS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2652712"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2232590311"/>
              </p:ext>
            </p:extLst>
          </p:nvPr>
        </p:nvGraphicFramePr>
        <p:xfrm>
          <a:off x="1347849" y="4267200"/>
          <a:ext cx="2676463" cy="2006664"/>
        </p:xfrm>
        <a:graphic>
          <a:graphicData uri="http://schemas.openxmlformats.org/presentationml/2006/ole">
            <mc:AlternateContent xmlns:mc="http://schemas.openxmlformats.org/markup-compatibility/2006">
              <mc:Choice xmlns:v="urn:schemas-microsoft-com:vml" Requires="v">
                <p:oleObj spid="_x0000_s9222" name="Picture" r:id="rId4" imgW="3048120" imgH="2286000" progId="Word.Picture.8">
                  <p:embed/>
                </p:oleObj>
              </mc:Choice>
              <mc:Fallback>
                <p:oleObj name="Picture" r:id="rId4" imgW="3048120" imgH="22860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7849" y="4267200"/>
                        <a:ext cx="2676463" cy="2006664"/>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48169576"/>
              </p:ext>
            </p:extLst>
          </p:nvPr>
        </p:nvGraphicFramePr>
        <p:xfrm>
          <a:off x="4610100" y="4267200"/>
          <a:ext cx="2733674" cy="2049557"/>
        </p:xfrm>
        <a:graphic>
          <a:graphicData uri="http://schemas.openxmlformats.org/presentationml/2006/ole">
            <mc:AlternateContent xmlns:mc="http://schemas.openxmlformats.org/markup-compatibility/2006">
              <mc:Choice xmlns:v="urn:schemas-microsoft-com:vml" Requires="v">
                <p:oleObj spid="_x0000_s9223" name="Picture" r:id="rId6" imgW="3048120" imgH="2286000" progId="Word.Picture.8">
                  <p:embed/>
                </p:oleObj>
              </mc:Choice>
              <mc:Fallback>
                <p:oleObj name="Picture" r:id="rId6" imgW="3048120" imgH="2286000"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0100" y="4267200"/>
                        <a:ext cx="2733674" cy="2049557"/>
                      </a:xfrm>
                      <a:prstGeom prst="rect">
                        <a:avLst/>
                      </a:prstGeom>
                      <a:noFill/>
                      <a:ln>
                        <a:noFill/>
                      </a:ln>
                      <a:effectLst/>
                    </p:spPr>
                  </p:pic>
                </p:oleObj>
              </mc:Fallback>
            </mc:AlternateContent>
          </a:graphicData>
        </a:graphic>
      </p:graphicFrame>
      <p:pic>
        <p:nvPicPr>
          <p:cNvPr id="410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057400"/>
            <a:ext cx="2809875" cy="198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9843" y="2514600"/>
            <a:ext cx="2762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2666381"/>
            <a:ext cx="2762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7110" y="2064327"/>
            <a:ext cx="2762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7955" y="4648200"/>
            <a:ext cx="2762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5029200"/>
            <a:ext cx="2762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2371725"/>
            <a:ext cx="2762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9"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3775" y="5038106"/>
            <a:ext cx="2762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3496" y="4576762"/>
            <a:ext cx="2762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096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AU" sz="4000" dirty="0"/>
              <a:t>	</a:t>
            </a:r>
            <a:r>
              <a:rPr lang="en-AU" sz="4000" dirty="0" smtClean="0"/>
              <a:t>	Nurture Resilience </a:t>
            </a:r>
            <a:endParaRPr lang="en-AU" sz="4000" dirty="0"/>
          </a:p>
        </p:txBody>
      </p:sp>
      <p:sp>
        <p:nvSpPr>
          <p:cNvPr id="3" name="Content Placeholder 2"/>
          <p:cNvSpPr>
            <a:spLocks noGrp="1"/>
          </p:cNvSpPr>
          <p:nvPr>
            <p:ph idx="1"/>
          </p:nvPr>
        </p:nvSpPr>
        <p:spPr>
          <a:xfrm>
            <a:off x="609600" y="1524000"/>
            <a:ext cx="8229600" cy="4983163"/>
          </a:xfrm>
        </p:spPr>
        <p:txBody>
          <a:bodyPr>
            <a:normAutofit lnSpcReduction="10000"/>
          </a:bodyPr>
          <a:lstStyle/>
          <a:p>
            <a:r>
              <a:rPr lang="en-AU" dirty="0" smtClean="0"/>
              <a:t>While to a greater or lesser extent we all call on our ability to cope with adversity; young children have limited means to influence their sensory, emotional, social and learning environment. In expecting a young child to keep going we are assuming they can draw on their resilience. </a:t>
            </a:r>
          </a:p>
          <a:p>
            <a:r>
              <a:rPr lang="en-AU" dirty="0" smtClean="0"/>
              <a:t>Through the way we ‘help’ then, our aim should be to nurture children to be strong independent learners. </a:t>
            </a:r>
            <a:endParaRPr lang="en-AU" dirty="0"/>
          </a:p>
        </p:txBody>
      </p:sp>
      <p:sp>
        <p:nvSpPr>
          <p:cNvPr id="8"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4" name="Picture 3" descr="C:\Users\Owner\AppData\Local\Packages\Microsoft.Windows.Photos_8wekyb3d8bbwe\TempState\ShareCache\IMG_20160917_17235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52400"/>
            <a:ext cx="1646840" cy="1371600"/>
          </a:xfrm>
          <a:prstGeom prst="rect">
            <a:avLst/>
          </a:prstGeom>
          <a:noFill/>
          <a:ln>
            <a:noFill/>
          </a:ln>
        </p:spPr>
      </p:pic>
    </p:spTree>
    <p:extLst>
      <p:ext uri="{BB962C8B-B14F-4D97-AF65-F5344CB8AC3E}">
        <p14:creationId xmlns:p14="http://schemas.microsoft.com/office/powerpoint/2010/main" val="1242357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Nurture Persistence</a:t>
            </a:r>
            <a:endParaRPr lang="en-AU" sz="4000" dirty="0"/>
          </a:p>
        </p:txBody>
      </p:sp>
      <p:sp>
        <p:nvSpPr>
          <p:cNvPr id="3" name="Content Placeholder 2"/>
          <p:cNvSpPr>
            <a:spLocks noGrp="1"/>
          </p:cNvSpPr>
          <p:nvPr>
            <p:ph idx="1"/>
          </p:nvPr>
        </p:nvSpPr>
        <p:spPr>
          <a:xfrm>
            <a:off x="533400" y="1219200"/>
            <a:ext cx="8229600" cy="4525963"/>
          </a:xfrm>
        </p:spPr>
        <p:txBody>
          <a:bodyPr/>
          <a:lstStyle/>
          <a:p>
            <a:r>
              <a:rPr lang="en-AU" dirty="0" smtClean="0"/>
              <a:t>While it can be a double edged sword which cuts both ways, nurturing persistence is essential for a child to keep going and stick with tasks when those tasks are difficult. </a:t>
            </a:r>
            <a:endParaRPr lang="en-AU" dirty="0"/>
          </a:p>
        </p:txBody>
      </p:sp>
      <p:sp>
        <p:nvSpPr>
          <p:cNvPr id="9"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067" y="3352800"/>
            <a:ext cx="2828925"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59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AU" dirty="0" smtClean="0"/>
              <a:t>The Don’t List</a:t>
            </a:r>
            <a:endParaRPr lang="en-AU" dirty="0"/>
          </a:p>
        </p:txBody>
      </p:sp>
      <p:sp>
        <p:nvSpPr>
          <p:cNvPr id="3" name="Content Placeholder 2"/>
          <p:cNvSpPr>
            <a:spLocks noGrp="1"/>
          </p:cNvSpPr>
          <p:nvPr>
            <p:ph idx="1"/>
          </p:nvPr>
        </p:nvSpPr>
        <p:spPr>
          <a:xfrm>
            <a:off x="533400" y="1143000"/>
            <a:ext cx="8229600" cy="5029200"/>
          </a:xfrm>
        </p:spPr>
        <p:txBody>
          <a:bodyPr>
            <a:normAutofit/>
          </a:bodyPr>
          <a:lstStyle/>
          <a:p>
            <a:r>
              <a:rPr lang="en-AU" dirty="0" smtClean="0"/>
              <a:t>Don’t assume that just because a sibling, you or anyone else found learning to read ‘easy’ that it will be the case for </a:t>
            </a:r>
            <a:r>
              <a:rPr lang="en-AU" dirty="0" smtClean="0"/>
              <a:t>any particular</a:t>
            </a:r>
            <a:r>
              <a:rPr lang="en-AU" dirty="0" smtClean="0"/>
              <a:t> </a:t>
            </a:r>
            <a:r>
              <a:rPr lang="en-AU" dirty="0" smtClean="0"/>
              <a:t>child. </a:t>
            </a:r>
          </a:p>
          <a:p>
            <a:r>
              <a:rPr lang="en-AU" dirty="0" smtClean="0"/>
              <a:t>Don’t avoid the teacher, share any concerns you may have.</a:t>
            </a:r>
          </a:p>
          <a:p>
            <a:r>
              <a:rPr lang="en-AU" dirty="0" smtClean="0"/>
              <a:t>Don’t spend money on your child, </a:t>
            </a:r>
            <a:r>
              <a:rPr lang="en-AU" b="1" dirty="0" smtClean="0"/>
              <a:t>spend time with your child</a:t>
            </a:r>
            <a:r>
              <a:rPr lang="en-AU" dirty="0" smtClean="0"/>
              <a:t>, sharing and showing literacy in action. </a:t>
            </a:r>
          </a:p>
          <a:p>
            <a:r>
              <a:rPr lang="en-AU" dirty="0" smtClean="0"/>
              <a:t>Don’t forget the pot plants.</a:t>
            </a:r>
          </a:p>
          <a:p>
            <a:endParaRPr lang="en-AU" dirty="0" smtClean="0"/>
          </a:p>
          <a:p>
            <a:endParaRPr lang="en-AU" dirty="0"/>
          </a:p>
        </p:txBody>
      </p:sp>
      <p:sp>
        <p:nvSpPr>
          <p:cNvPr id="10"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4" name="Picture 3" descr="C:\Users\Owner\AppData\Local\Microsoft\Windows\INetCache\IE\CYCZ5L1H\flower-in-pot-15715-large[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105400"/>
            <a:ext cx="1012825" cy="1211580"/>
          </a:xfrm>
          <a:prstGeom prst="rect">
            <a:avLst/>
          </a:prstGeom>
          <a:noFill/>
          <a:ln>
            <a:noFill/>
          </a:ln>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526702"/>
            <a:ext cx="50482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5731972"/>
            <a:ext cx="56197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509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Don’t Forget the Pot Plants</a:t>
            </a:r>
            <a:endParaRPr lang="en-AU" dirty="0"/>
          </a:p>
        </p:txBody>
      </p:sp>
      <p:sp>
        <p:nvSpPr>
          <p:cNvPr id="3" name="Content Placeholder 2"/>
          <p:cNvSpPr>
            <a:spLocks noGrp="1"/>
          </p:cNvSpPr>
          <p:nvPr>
            <p:ph idx="1"/>
          </p:nvPr>
        </p:nvSpPr>
        <p:spPr/>
        <p:txBody>
          <a:bodyPr/>
          <a:lstStyle/>
          <a:p>
            <a:endParaRPr lang="en-AU" dirty="0"/>
          </a:p>
        </p:txBody>
      </p:sp>
      <p:sp>
        <p:nvSpPr>
          <p:cNvPr id="10"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4" name="Picture 3" descr="C:\Users\Owner\AppData\Local\Microsoft\Windows\INetCache\IE\CYCZ5L1H\flower-in-pot-15715-large[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286000"/>
            <a:ext cx="2057400" cy="2583180"/>
          </a:xfrm>
          <a:prstGeom prst="rect">
            <a:avLst/>
          </a:prstGeom>
          <a:noFill/>
          <a:ln>
            <a:noFill/>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123210"/>
            <a:ext cx="1219200" cy="188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594068"/>
            <a:ext cx="1370494" cy="144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8898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Barriers to Early </a:t>
            </a:r>
            <a:r>
              <a:rPr lang="en-AU" sz="4000" dirty="0"/>
              <a:t>Learning </a:t>
            </a:r>
          </a:p>
        </p:txBody>
      </p:sp>
      <p:sp>
        <p:nvSpPr>
          <p:cNvPr id="3" name="Content Placeholder 2"/>
          <p:cNvSpPr>
            <a:spLocks noGrp="1"/>
          </p:cNvSpPr>
          <p:nvPr>
            <p:ph idx="1"/>
          </p:nvPr>
        </p:nvSpPr>
        <p:spPr>
          <a:xfrm>
            <a:off x="457200" y="1447800"/>
            <a:ext cx="8229600" cy="4983163"/>
          </a:xfrm>
        </p:spPr>
        <p:txBody>
          <a:bodyPr>
            <a:normAutofit/>
          </a:bodyPr>
          <a:lstStyle/>
          <a:p>
            <a:r>
              <a:rPr lang="en-AU" dirty="0" smtClean="0"/>
              <a:t>While there are no ‘rules’ about who is best to help and advise parents I do suggest the following:</a:t>
            </a:r>
          </a:p>
          <a:p>
            <a:r>
              <a:rPr lang="en-AU" dirty="0" smtClean="0"/>
              <a:t>When you as a parent are worried about your  child's early learning it is important you </a:t>
            </a:r>
            <a:r>
              <a:rPr lang="en-AU" b="1" dirty="0" smtClean="0"/>
              <a:t>share your concerns with your partner and the teacher to get their perspective and advice.</a:t>
            </a:r>
          </a:p>
          <a:p>
            <a:endParaRPr lang="en-AU" dirty="0"/>
          </a:p>
        </p:txBody>
      </p:sp>
      <p:sp>
        <p:nvSpPr>
          <p:cNvPr id="7"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8" name="Picture 7" descr="C:\Users\Owner\AppData\Local\Microsoft\Windows\INetCache\IE\CYCZ5L1H\Barrier[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152400"/>
            <a:ext cx="1216660" cy="1341755"/>
          </a:xfrm>
          <a:prstGeom prst="rect">
            <a:avLst/>
          </a:prstGeom>
          <a:noFill/>
          <a:ln>
            <a:noFill/>
          </a:ln>
        </p:spPr>
      </p:pic>
    </p:spTree>
    <p:extLst>
      <p:ext uri="{BB962C8B-B14F-4D97-AF65-F5344CB8AC3E}">
        <p14:creationId xmlns:p14="http://schemas.microsoft.com/office/powerpoint/2010/main" val="1725165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Check the basics: Hearing and Vision</a:t>
            </a:r>
            <a:endParaRPr lang="en-AU" dirty="0"/>
          </a:p>
        </p:txBody>
      </p:sp>
      <p:sp>
        <p:nvSpPr>
          <p:cNvPr id="3" name="Content Placeholder 2"/>
          <p:cNvSpPr>
            <a:spLocks noGrp="1"/>
          </p:cNvSpPr>
          <p:nvPr>
            <p:ph idx="1"/>
          </p:nvPr>
        </p:nvSpPr>
        <p:spPr/>
        <p:txBody>
          <a:bodyPr/>
          <a:lstStyle/>
          <a:p>
            <a:r>
              <a:rPr lang="en-AU" dirty="0"/>
              <a:t>When there is parental concern and or young child is: reluctant to engage in typical social, emotional and early learning activities, that child’s </a:t>
            </a:r>
            <a:r>
              <a:rPr lang="en-AU" b="1" dirty="0"/>
              <a:t>vision and hearing should be formally  assessed. </a:t>
            </a:r>
          </a:p>
          <a:p>
            <a:endParaRPr lang="en-AU" dirty="0"/>
          </a:p>
        </p:txBody>
      </p:sp>
      <p:sp>
        <p:nvSpPr>
          <p:cNvPr id="7"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191000"/>
            <a:ext cx="1981200" cy="1778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Users\Owner\AppData\Local\Microsoft\Windows\INetCache\IE\T8J1SWJ4\bigstock-Child-Listening-19669727[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191000"/>
            <a:ext cx="2362200" cy="1778742"/>
          </a:xfrm>
          <a:prstGeom prst="rect">
            <a:avLst/>
          </a:prstGeom>
          <a:noFill/>
          <a:ln>
            <a:noFill/>
          </a:ln>
        </p:spPr>
      </p:pic>
    </p:spTree>
    <p:extLst>
      <p:ext uri="{BB962C8B-B14F-4D97-AF65-F5344CB8AC3E}">
        <p14:creationId xmlns:p14="http://schemas.microsoft.com/office/powerpoint/2010/main" val="4124666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Language</a:t>
            </a:r>
            <a:endParaRPr lang="en-AU" sz="4000" dirty="0"/>
          </a:p>
        </p:txBody>
      </p:sp>
      <p:sp>
        <p:nvSpPr>
          <p:cNvPr id="3" name="Content Placeholder 2"/>
          <p:cNvSpPr>
            <a:spLocks noGrp="1"/>
          </p:cNvSpPr>
          <p:nvPr>
            <p:ph idx="1"/>
          </p:nvPr>
        </p:nvSpPr>
        <p:spPr>
          <a:xfrm>
            <a:off x="634523" y="1295400"/>
            <a:ext cx="8229600" cy="4525963"/>
          </a:xfrm>
        </p:spPr>
        <p:txBody>
          <a:bodyPr/>
          <a:lstStyle/>
          <a:p>
            <a:r>
              <a:rPr lang="en-AU" dirty="0" smtClean="0"/>
              <a:t>If a child’s understanding of, or memory for what they hear (receptive language) and or what they can say (expressive language) is not typical for their age seek a </a:t>
            </a:r>
            <a:r>
              <a:rPr lang="en-AU" b="1" dirty="0" smtClean="0"/>
              <a:t>review by a speech language pathologist</a:t>
            </a:r>
            <a:r>
              <a:rPr lang="en-AU" dirty="0" smtClean="0"/>
              <a:t>.   </a:t>
            </a:r>
            <a:endParaRPr lang="en-AU" dirty="0"/>
          </a:p>
        </p:txBody>
      </p:sp>
      <p:sp>
        <p:nvSpPr>
          <p:cNvPr id="7"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0443" y="4114801"/>
            <a:ext cx="2617761" cy="2186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07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Learning as an Occupation</a:t>
            </a:r>
            <a:endParaRPr lang="en-AU" dirty="0"/>
          </a:p>
        </p:txBody>
      </p:sp>
      <p:sp>
        <p:nvSpPr>
          <p:cNvPr id="3" name="Content Placeholder 2"/>
          <p:cNvSpPr>
            <a:spLocks noGrp="1"/>
          </p:cNvSpPr>
          <p:nvPr>
            <p:ph idx="1"/>
          </p:nvPr>
        </p:nvSpPr>
        <p:spPr>
          <a:xfrm>
            <a:off x="533400" y="1371600"/>
            <a:ext cx="8229600" cy="4525963"/>
          </a:xfrm>
        </p:spPr>
        <p:txBody>
          <a:bodyPr>
            <a:normAutofit fontScale="92500" lnSpcReduction="20000"/>
          </a:bodyPr>
          <a:lstStyle/>
          <a:p>
            <a:r>
              <a:rPr lang="en-AU" dirty="0" smtClean="0"/>
              <a:t>Some things which may suggest a review by an Occupational Therapist:</a:t>
            </a:r>
          </a:p>
          <a:p>
            <a:r>
              <a:rPr lang="en-AU" dirty="0" smtClean="0"/>
              <a:t>When a child is restless and unable to settle they may have sensory issues (e.g. do you cut the labels off clothing?).</a:t>
            </a:r>
          </a:p>
          <a:p>
            <a:r>
              <a:rPr lang="en-AU" dirty="0" smtClean="0"/>
              <a:t>When a child can’t relate to others in a typical way.</a:t>
            </a:r>
          </a:p>
          <a:p>
            <a:r>
              <a:rPr lang="en-AU" dirty="0" smtClean="0"/>
              <a:t>When a child has difficulty in skills of daily living (e.g. dressing, eating).</a:t>
            </a:r>
          </a:p>
          <a:p>
            <a:r>
              <a:rPr lang="en-AU" dirty="0" smtClean="0"/>
              <a:t>When a child can’t manipulate basic tools (e.g. cutlery, chop sticks, crayons and pencils).</a:t>
            </a:r>
          </a:p>
          <a:p>
            <a:endParaRPr lang="en-AU" dirty="0" smtClean="0"/>
          </a:p>
          <a:p>
            <a:endParaRPr lang="en-AU" dirty="0" smtClean="0"/>
          </a:p>
          <a:p>
            <a:endParaRPr lang="en-AU" dirty="0"/>
          </a:p>
        </p:txBody>
      </p:sp>
      <p:sp>
        <p:nvSpPr>
          <p:cNvPr id="7"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562601"/>
            <a:ext cx="1676400" cy="1219200"/>
          </a:xfrm>
          <a:prstGeom prst="rect">
            <a:avLst/>
          </a:prstGeom>
          <a:noFill/>
          <a:ln>
            <a:noFill/>
          </a:ln>
        </p:spPr>
      </p:pic>
    </p:spTree>
    <p:extLst>
      <p:ext uri="{BB962C8B-B14F-4D97-AF65-F5344CB8AC3E}">
        <p14:creationId xmlns:p14="http://schemas.microsoft.com/office/powerpoint/2010/main" val="1095692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Learning Ability</a:t>
            </a:r>
            <a:endParaRPr lang="en-AU" sz="4000" dirty="0"/>
          </a:p>
        </p:txBody>
      </p:sp>
      <p:sp>
        <p:nvSpPr>
          <p:cNvPr id="3" name="Content Placeholder 2"/>
          <p:cNvSpPr>
            <a:spLocks noGrp="1"/>
          </p:cNvSpPr>
          <p:nvPr>
            <p:ph idx="1"/>
          </p:nvPr>
        </p:nvSpPr>
        <p:spPr/>
        <p:txBody>
          <a:bodyPr/>
          <a:lstStyle/>
          <a:p>
            <a:r>
              <a:rPr lang="en-AU" dirty="0" smtClean="0"/>
              <a:t>If there is ongoing concern about a child and no obvious ‘reason’, a cognitive (I.Q.) and learning assessment should be considered. </a:t>
            </a:r>
          </a:p>
          <a:p>
            <a:r>
              <a:rPr lang="en-AU" dirty="0" smtClean="0"/>
              <a:t>General Psychologists, and Developmental and Educational Psychologists are skilled at  assessment and advising on learning and behaviour issues.   </a:t>
            </a:r>
            <a:endParaRPr lang="en-AU" dirty="0"/>
          </a:p>
        </p:txBody>
      </p:sp>
      <p:sp>
        <p:nvSpPr>
          <p:cNvPr id="7"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724400"/>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0945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AU" sz="4000" dirty="0" smtClean="0"/>
              <a:t>Aims of this Discussion</a:t>
            </a:r>
            <a:endParaRPr lang="en-AU" sz="4000" dirty="0"/>
          </a:p>
        </p:txBody>
      </p:sp>
      <p:sp>
        <p:nvSpPr>
          <p:cNvPr id="3" name="Content Placeholder 2"/>
          <p:cNvSpPr>
            <a:spLocks noGrp="1"/>
          </p:cNvSpPr>
          <p:nvPr>
            <p:ph idx="1"/>
          </p:nvPr>
        </p:nvSpPr>
        <p:spPr>
          <a:xfrm>
            <a:off x="457200" y="1143000"/>
            <a:ext cx="8229600" cy="5562600"/>
          </a:xfrm>
        </p:spPr>
        <p:txBody>
          <a:bodyPr>
            <a:normAutofit fontScale="40000" lnSpcReduction="20000"/>
          </a:bodyPr>
          <a:lstStyle/>
          <a:p>
            <a:r>
              <a:rPr lang="en-AU" sz="7500" dirty="0"/>
              <a:t>T</a:t>
            </a:r>
            <a:r>
              <a:rPr lang="en-AU" sz="7500" dirty="0" smtClean="0"/>
              <a:t>o give </a:t>
            </a:r>
            <a:r>
              <a:rPr lang="en-AU" sz="7500" dirty="0"/>
              <a:t>information about the typical progress of early literacy development, in a sense what is ‘normal’, and what you can do to help your child. </a:t>
            </a:r>
            <a:endParaRPr lang="en-AU" sz="7500" dirty="0" smtClean="0"/>
          </a:p>
          <a:p>
            <a:r>
              <a:rPr lang="en-AU" sz="7500" dirty="0" smtClean="0"/>
              <a:t>Understanding </a:t>
            </a:r>
            <a:r>
              <a:rPr lang="en-AU" sz="7500" dirty="0"/>
              <a:t>‘typical’ development and the home activities which go along with it is the first step in ensuring your child’s long term literacy future. </a:t>
            </a:r>
          </a:p>
          <a:p>
            <a:r>
              <a:rPr lang="en-AU" sz="7500" dirty="0" smtClean="0"/>
              <a:t>To detail </a:t>
            </a:r>
            <a:r>
              <a:rPr lang="en-AU" sz="7500" dirty="0"/>
              <a:t>how parents and teachers perceived individual children as they progressed through early literacy and when these two perceptions </a:t>
            </a:r>
            <a:r>
              <a:rPr lang="en-AU" sz="7500" dirty="0" smtClean="0"/>
              <a:t>may </a:t>
            </a:r>
            <a:r>
              <a:rPr lang="en-AU" sz="7500" dirty="0"/>
              <a:t>differ. </a:t>
            </a:r>
          </a:p>
          <a:p>
            <a:r>
              <a:rPr lang="en-AU" sz="7500" dirty="0" smtClean="0"/>
              <a:t>To touch on features </a:t>
            </a:r>
            <a:r>
              <a:rPr lang="en-AU" sz="7500" dirty="0"/>
              <a:t>which </a:t>
            </a:r>
            <a:r>
              <a:rPr lang="en-AU" sz="7500" dirty="0" smtClean="0"/>
              <a:t>may </a:t>
            </a:r>
            <a:r>
              <a:rPr lang="en-AU" sz="7500" dirty="0"/>
              <a:t>predict a child </a:t>
            </a:r>
            <a:r>
              <a:rPr lang="en-AU" sz="7500" dirty="0" smtClean="0"/>
              <a:t>could have difficulties </a:t>
            </a:r>
            <a:r>
              <a:rPr lang="en-AU" sz="7500" dirty="0"/>
              <a:t>in gaining </a:t>
            </a:r>
            <a:r>
              <a:rPr lang="en-AU" sz="7500" dirty="0" smtClean="0"/>
              <a:t>early </a:t>
            </a:r>
            <a:r>
              <a:rPr lang="en-AU" sz="7500" dirty="0"/>
              <a:t>literacy. </a:t>
            </a:r>
          </a:p>
          <a:p>
            <a:endParaRPr lang="en-AU" dirty="0"/>
          </a:p>
        </p:txBody>
      </p:sp>
      <p:sp>
        <p:nvSpPr>
          <p:cNvPr id="7"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8" name="Picture 7" descr="C:\Users\Owner\AppData\Local\Microsoft\Windows\INetCache\IE\VTBL2FD9\타겟[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14844"/>
            <a:ext cx="1371600" cy="1143000"/>
          </a:xfrm>
          <a:prstGeom prst="rect">
            <a:avLst/>
          </a:prstGeom>
          <a:noFill/>
          <a:ln>
            <a:noFill/>
          </a:ln>
        </p:spPr>
      </p:pic>
    </p:spTree>
    <p:extLst>
      <p:ext uri="{BB962C8B-B14F-4D97-AF65-F5344CB8AC3E}">
        <p14:creationId xmlns:p14="http://schemas.microsoft.com/office/powerpoint/2010/main" val="35700971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Literacy and the Doctor</a:t>
            </a:r>
            <a:endParaRPr lang="en-AU" dirty="0"/>
          </a:p>
        </p:txBody>
      </p:sp>
      <p:sp>
        <p:nvSpPr>
          <p:cNvPr id="3" name="Content Placeholder 2"/>
          <p:cNvSpPr>
            <a:spLocks noGrp="1"/>
          </p:cNvSpPr>
          <p:nvPr>
            <p:ph idx="1"/>
          </p:nvPr>
        </p:nvSpPr>
        <p:spPr/>
        <p:txBody>
          <a:bodyPr>
            <a:normAutofit fontScale="92500"/>
          </a:bodyPr>
          <a:lstStyle/>
          <a:p>
            <a:r>
              <a:rPr lang="en-AU" dirty="0"/>
              <a:t>If a young child doesn’t appear to want to play and can’t relate to toys in a typical way (e.g. lines up things, doesn’t use his / her imagination</a:t>
            </a:r>
            <a:r>
              <a:rPr lang="en-AU" dirty="0" smtClean="0"/>
              <a:t>).</a:t>
            </a:r>
          </a:p>
          <a:p>
            <a:r>
              <a:rPr lang="en-AU" dirty="0"/>
              <a:t>If the child is: overactive, unable to settle to a task, can’t direct their attention to an activity, is tired in the morning, unwilling or unable to play and or generally </a:t>
            </a:r>
            <a:r>
              <a:rPr lang="en-AU" dirty="0" smtClean="0"/>
              <a:t>‘unhappy’ </a:t>
            </a:r>
            <a:r>
              <a:rPr lang="en-AU" dirty="0"/>
              <a:t>they should be reviewed by their medical doctor with a view of a referral to a paediatrician.</a:t>
            </a:r>
          </a:p>
          <a:p>
            <a:endParaRPr lang="en-AU" dirty="0"/>
          </a:p>
        </p:txBody>
      </p:sp>
      <p:sp>
        <p:nvSpPr>
          <p:cNvPr id="7"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spTree>
    <p:extLst>
      <p:ext uri="{BB962C8B-B14F-4D97-AF65-F5344CB8AC3E}">
        <p14:creationId xmlns:p14="http://schemas.microsoft.com/office/powerpoint/2010/main" val="1008769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AU" dirty="0" smtClean="0"/>
              <a:t>What Have We Covered and Questions</a:t>
            </a:r>
            <a:endParaRPr lang="en-AU" dirty="0"/>
          </a:p>
        </p:txBody>
      </p:sp>
      <p:sp>
        <p:nvSpPr>
          <p:cNvPr id="3" name="Content Placeholder 2"/>
          <p:cNvSpPr>
            <a:spLocks noGrp="1"/>
          </p:cNvSpPr>
          <p:nvPr>
            <p:ph idx="1"/>
          </p:nvPr>
        </p:nvSpPr>
        <p:spPr>
          <a:xfrm>
            <a:off x="457200" y="1143000"/>
            <a:ext cx="8229600" cy="5181600"/>
          </a:xfrm>
        </p:spPr>
        <p:txBody>
          <a:bodyPr>
            <a:normAutofit fontScale="92500" lnSpcReduction="20000"/>
          </a:bodyPr>
          <a:lstStyle/>
          <a:p>
            <a:r>
              <a:rPr lang="en-AU" sz="2600" dirty="0" smtClean="0"/>
              <a:t>Literacy </a:t>
            </a:r>
            <a:r>
              <a:rPr lang="en-AU" sz="2600" dirty="0"/>
              <a:t>is the end point of a complex range of learning activities and </a:t>
            </a:r>
            <a:r>
              <a:rPr lang="en-AU" sz="2600" dirty="0" smtClean="0"/>
              <a:t>development</a:t>
            </a:r>
          </a:p>
          <a:p>
            <a:r>
              <a:rPr lang="en-AU" sz="2600" dirty="0" smtClean="0"/>
              <a:t>Ensure there is exposure to </a:t>
            </a:r>
            <a:r>
              <a:rPr lang="en-AU" sz="2600" dirty="0"/>
              <a:t>models of reading </a:t>
            </a:r>
            <a:r>
              <a:rPr lang="en-AU" sz="2600" dirty="0" smtClean="0"/>
              <a:t>behaviour</a:t>
            </a:r>
          </a:p>
          <a:p>
            <a:r>
              <a:rPr lang="en-AU" sz="2600" dirty="0" smtClean="0"/>
              <a:t>It is normal to worry</a:t>
            </a:r>
          </a:p>
          <a:p>
            <a:r>
              <a:rPr lang="en-AU" sz="2600" dirty="0" smtClean="0"/>
              <a:t>Remember the </a:t>
            </a:r>
            <a:r>
              <a:rPr lang="en-AU" sz="2600" dirty="0"/>
              <a:t>Saw Tooth </a:t>
            </a:r>
            <a:r>
              <a:rPr lang="en-AU" sz="2600" dirty="0" smtClean="0"/>
              <a:t>Pattern</a:t>
            </a:r>
          </a:p>
          <a:p>
            <a:r>
              <a:rPr lang="en-AU" sz="2600" dirty="0" smtClean="0"/>
              <a:t>Early literacy also involves: </a:t>
            </a:r>
            <a:r>
              <a:rPr lang="en-AU" sz="2600" dirty="0"/>
              <a:t>language, images, objects, toys, pets, words, books and people (siblings, peers and </a:t>
            </a:r>
            <a:r>
              <a:rPr lang="en-AU" sz="2600" dirty="0" smtClean="0"/>
              <a:t>others)</a:t>
            </a:r>
          </a:p>
          <a:p>
            <a:r>
              <a:rPr lang="en-AU" sz="2600" dirty="0" smtClean="0"/>
              <a:t>Routine, resilience persistence and engagement</a:t>
            </a:r>
          </a:p>
          <a:p>
            <a:r>
              <a:rPr lang="en-AU" sz="2600" dirty="0" smtClean="0"/>
              <a:t>The doctor, paediatrician, occupational therapist, speech language therapist, the psychologist and others</a:t>
            </a:r>
          </a:p>
          <a:p>
            <a:r>
              <a:rPr lang="en-AU" sz="2600" dirty="0" smtClean="0"/>
              <a:t>The Pot Plants, the Word Desert and the Word Jungle</a:t>
            </a:r>
          </a:p>
          <a:p>
            <a:endParaRPr lang="en-AU" b="1" dirty="0" smtClean="0"/>
          </a:p>
          <a:p>
            <a:pPr algn="ctr"/>
            <a:r>
              <a:rPr lang="en-AU" dirty="0" smtClean="0"/>
              <a:t>Thank You </a:t>
            </a:r>
          </a:p>
          <a:p>
            <a:endParaRPr lang="en-AU" dirty="0"/>
          </a:p>
        </p:txBody>
      </p:sp>
      <p:sp>
        <p:nvSpPr>
          <p:cNvPr id="8"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5" name="Picture 4" descr="C:\Users\Owner\AppData\Local\Microsoft\Windows\INetCache\IE\VTBL2FD9\saw-24474_64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00248">
            <a:off x="6988967" y="2152370"/>
            <a:ext cx="509457" cy="581459"/>
          </a:xfrm>
          <a:prstGeom prst="rect">
            <a:avLst/>
          </a:prstGeom>
          <a:noFill/>
          <a:ln>
            <a:noFill/>
          </a:ln>
        </p:spPr>
      </p:pic>
      <p:pic>
        <p:nvPicPr>
          <p:cNvPr id="7" name="Picture 6" descr="C:\Users\Owner\AppData\Local\Microsoft\Windows\INetCache\IE\VTBL2FD9\Baby_and_baby_book[1].jpg"/>
          <p:cNvPicPr/>
          <p:nvPr/>
        </p:nvPicPr>
        <p:blipFill>
          <a:blip r:embed="rId3">
            <a:extLst>
              <a:ext uri="{28A0092B-C50C-407E-A947-70E740481C1C}">
                <a14:useLocalDpi xmlns:a14="http://schemas.microsoft.com/office/drawing/2010/main" val="0"/>
              </a:ext>
            </a:extLst>
          </a:blip>
          <a:srcRect/>
          <a:stretch>
            <a:fillRect/>
          </a:stretch>
        </p:blipFill>
        <p:spPr bwMode="auto">
          <a:xfrm>
            <a:off x="762000" y="4953000"/>
            <a:ext cx="2514600" cy="1447800"/>
          </a:xfrm>
          <a:prstGeom prst="rect">
            <a:avLst/>
          </a:prstGeom>
          <a:noFill/>
          <a:ln>
            <a:noFill/>
          </a:ln>
        </p:spPr>
      </p:pic>
      <p:pic>
        <p:nvPicPr>
          <p:cNvPr id="9" name="Picture 8" descr="C:\Users\Owner\AppData\Local\Microsoft\Windows\INetCache\IE\T8J1SWJ4\15-check-front[1].jpg"/>
          <p:cNvPicPr/>
          <p:nvPr/>
        </p:nvPicPr>
        <p:blipFill>
          <a:blip r:embed="rId4">
            <a:extLst>
              <a:ext uri="{28A0092B-C50C-407E-A947-70E740481C1C}">
                <a14:useLocalDpi xmlns:a14="http://schemas.microsoft.com/office/drawing/2010/main" val="0"/>
              </a:ext>
            </a:extLst>
          </a:blip>
          <a:srcRect/>
          <a:stretch>
            <a:fillRect/>
          </a:stretch>
        </p:blipFill>
        <p:spPr bwMode="auto">
          <a:xfrm>
            <a:off x="6867896" y="5029200"/>
            <a:ext cx="1818904" cy="1344881"/>
          </a:xfrm>
          <a:prstGeom prst="rect">
            <a:avLst/>
          </a:prstGeom>
          <a:noFill/>
          <a:ln>
            <a:noFill/>
          </a:ln>
        </p:spPr>
      </p:pic>
    </p:spTree>
    <p:extLst>
      <p:ext uri="{BB962C8B-B14F-4D97-AF65-F5344CB8AC3E}">
        <p14:creationId xmlns:p14="http://schemas.microsoft.com/office/powerpoint/2010/main" val="3529417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rmAutofit/>
          </a:bodyPr>
          <a:lstStyle/>
          <a:p>
            <a:r>
              <a:rPr lang="en-AU" sz="4000" dirty="0" smtClean="0"/>
              <a:t>The Road to Literacy </a:t>
            </a:r>
            <a:endParaRPr lang="en-AU" sz="4000" dirty="0"/>
          </a:p>
        </p:txBody>
      </p:sp>
      <p:sp>
        <p:nvSpPr>
          <p:cNvPr id="3" name="Content Placeholder 2"/>
          <p:cNvSpPr>
            <a:spLocks noGrp="1"/>
          </p:cNvSpPr>
          <p:nvPr>
            <p:ph idx="1"/>
          </p:nvPr>
        </p:nvSpPr>
        <p:spPr>
          <a:xfrm>
            <a:off x="457200" y="914400"/>
            <a:ext cx="8229600" cy="4525963"/>
          </a:xfrm>
        </p:spPr>
        <p:txBody>
          <a:bodyPr>
            <a:normAutofit/>
          </a:bodyPr>
          <a:lstStyle/>
          <a:p>
            <a:r>
              <a:rPr lang="en-AU" sz="3000" dirty="0"/>
              <a:t>Remember, </a:t>
            </a:r>
            <a:r>
              <a:rPr lang="en-AU" sz="3000" b="1" dirty="0"/>
              <a:t>literacy is the end point of a complex range of learning activities and development</a:t>
            </a:r>
            <a:r>
              <a:rPr lang="en-AU" sz="3000" dirty="0"/>
              <a:t>: bringing together language skills, </a:t>
            </a:r>
            <a:r>
              <a:rPr lang="en-AU" sz="3000" dirty="0" smtClean="0"/>
              <a:t>cognitive ability, visual </a:t>
            </a:r>
            <a:r>
              <a:rPr lang="en-AU" sz="3000" dirty="0"/>
              <a:t>skills, attitudes, emotion and personality. As part of this the child needs to be exposed to </a:t>
            </a:r>
            <a:r>
              <a:rPr lang="en-AU" sz="3000" b="1" dirty="0"/>
              <a:t>models of reading behaviour</a:t>
            </a:r>
            <a:r>
              <a:rPr lang="en-AU" sz="3000" dirty="0"/>
              <a:t>, so that they </a:t>
            </a:r>
            <a:r>
              <a:rPr lang="en-AU" sz="3000" dirty="0" smtClean="0"/>
              <a:t>see: sitting down, </a:t>
            </a:r>
            <a:r>
              <a:rPr lang="en-AU" sz="3000" dirty="0"/>
              <a:t>holding a book </a:t>
            </a:r>
            <a:r>
              <a:rPr lang="en-AU" sz="3000" dirty="0" smtClean="0"/>
              <a:t>or screen, and </a:t>
            </a:r>
            <a:r>
              <a:rPr lang="en-AU" sz="3000" dirty="0"/>
              <a:t>reading as a </a:t>
            </a:r>
            <a:r>
              <a:rPr lang="en-AU" sz="3000" b="1" dirty="0"/>
              <a:t>normal and </a:t>
            </a:r>
            <a:r>
              <a:rPr lang="en-AU" sz="3000" b="1" dirty="0" smtClean="0"/>
              <a:t>rewarding behaviour</a:t>
            </a:r>
            <a:r>
              <a:rPr lang="en-AU" sz="3000" dirty="0" smtClean="0"/>
              <a:t> </a:t>
            </a:r>
            <a:r>
              <a:rPr lang="en-AU" sz="3000" dirty="0"/>
              <a:t>undertaken by children and adults alike. </a:t>
            </a:r>
          </a:p>
          <a:p>
            <a:endParaRPr lang="en-AU" dirty="0"/>
          </a:p>
        </p:txBody>
      </p:sp>
      <p:sp>
        <p:nvSpPr>
          <p:cNvPr id="10"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4" name="Picture 3" descr="C:\Users\Owner\AppData\Local\Microsoft\Windows\INetCache\IE\EB3SYQJN\reading-to-kid-asian-cropped-640x36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179867"/>
            <a:ext cx="2102485" cy="1181100"/>
          </a:xfrm>
          <a:prstGeom prst="rect">
            <a:avLst/>
          </a:prstGeom>
          <a:noFill/>
          <a:ln>
            <a:noFill/>
          </a:ln>
        </p:spPr>
      </p:pic>
      <p:pic>
        <p:nvPicPr>
          <p:cNvPr id="5" name="Picture 4" descr="C:\Users\Owner\AppData\Local\Microsoft\Windows\INetCache\IE\VTBL2FD9\woman-over-40[1].jpg"/>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160816"/>
            <a:ext cx="2057400" cy="1222911"/>
          </a:xfrm>
          <a:prstGeom prst="rect">
            <a:avLst/>
          </a:prstGeom>
          <a:noFill/>
          <a:ln>
            <a:noFill/>
          </a:ln>
        </p:spPr>
      </p:pic>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5160816"/>
            <a:ext cx="1295400" cy="1280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1481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AU" dirty="0" smtClean="0"/>
              <a:t>Parental Expectations and Perceptions</a:t>
            </a:r>
            <a:br>
              <a:rPr lang="en-AU" dirty="0" smtClean="0"/>
            </a:br>
            <a:endParaRPr lang="en-AU" dirty="0"/>
          </a:p>
        </p:txBody>
      </p:sp>
      <p:sp>
        <p:nvSpPr>
          <p:cNvPr id="3" name="Content Placeholder 2"/>
          <p:cNvSpPr>
            <a:spLocks noGrp="1"/>
          </p:cNvSpPr>
          <p:nvPr>
            <p:ph idx="1"/>
          </p:nvPr>
        </p:nvSpPr>
        <p:spPr>
          <a:xfrm>
            <a:off x="457200" y="914400"/>
            <a:ext cx="8229600" cy="4114800"/>
          </a:xfrm>
        </p:spPr>
        <p:txBody>
          <a:bodyPr>
            <a:normAutofit/>
          </a:bodyPr>
          <a:lstStyle/>
          <a:p>
            <a:r>
              <a:rPr lang="en-AU" dirty="0" smtClean="0"/>
              <a:t>Virtually </a:t>
            </a:r>
            <a:r>
              <a:rPr lang="en-AU" dirty="0"/>
              <a:t>every parent hopes for and expects their newly born child to succeed at school and in particular that their child will learn to read. Fortunately the majority of young children will achieve this goal and will have moved through early literacy by the time they complete Primary 2, are well on their way to being lifelong competent readers. </a:t>
            </a:r>
          </a:p>
          <a:p>
            <a:endParaRPr lang="en-AU" dirty="0"/>
          </a:p>
        </p:txBody>
      </p:sp>
      <p:sp>
        <p:nvSpPr>
          <p:cNvPr id="9"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4" name="Picture 3" descr="C:\Users\Owner\AppData\Local\Microsoft\Windows\INetCache\IE\VTBL2FD9\jap_family[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572000"/>
            <a:ext cx="2133600" cy="1604645"/>
          </a:xfrm>
          <a:prstGeom prst="rect">
            <a:avLst/>
          </a:prstGeom>
          <a:noFill/>
          <a:ln>
            <a:noFill/>
          </a:ln>
        </p:spPr>
      </p:pic>
      <p:pic>
        <p:nvPicPr>
          <p:cNvPr id="5" name="Picture 4" descr="C:\Users\Owner\AppData\Local\Microsoft\Windows\INetCache\IE\CYCZ5L1H\flower-in-pot-15715-large[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5212270"/>
            <a:ext cx="914400" cy="990600"/>
          </a:xfrm>
          <a:prstGeom prst="rect">
            <a:avLst/>
          </a:prstGeom>
          <a:noFill/>
          <a:ln>
            <a:noFill/>
          </a:ln>
        </p:spPr>
      </p:pic>
    </p:spTree>
    <p:extLst>
      <p:ext uri="{BB962C8B-B14F-4D97-AF65-F5344CB8AC3E}">
        <p14:creationId xmlns:p14="http://schemas.microsoft.com/office/powerpoint/2010/main" val="703692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AU" dirty="0" smtClean="0"/>
              <a:t>Early Literacy: Are we there yet?</a:t>
            </a:r>
            <a:endParaRPr lang="en-AU" dirty="0"/>
          </a:p>
        </p:txBody>
      </p:sp>
      <p:sp>
        <p:nvSpPr>
          <p:cNvPr id="3" name="Content Placeholder 2"/>
          <p:cNvSpPr>
            <a:spLocks noGrp="1"/>
          </p:cNvSpPr>
          <p:nvPr>
            <p:ph idx="1"/>
          </p:nvPr>
        </p:nvSpPr>
        <p:spPr>
          <a:xfrm>
            <a:off x="457200" y="1066801"/>
            <a:ext cx="8229600" cy="4267200"/>
          </a:xfrm>
        </p:spPr>
        <p:txBody>
          <a:bodyPr>
            <a:normAutofit lnSpcReduction="10000"/>
          </a:bodyPr>
          <a:lstStyle/>
          <a:p>
            <a:r>
              <a:rPr lang="en-AU" dirty="0" smtClean="0"/>
              <a:t>From the start there can be huge differences </a:t>
            </a:r>
            <a:r>
              <a:rPr lang="en-AU" dirty="0"/>
              <a:t>between children who will </a:t>
            </a:r>
            <a:r>
              <a:rPr lang="en-AU" dirty="0" smtClean="0"/>
              <a:t>eventually achieve </a:t>
            </a:r>
            <a:r>
              <a:rPr lang="en-AU" dirty="0"/>
              <a:t>normal </a:t>
            </a:r>
            <a:r>
              <a:rPr lang="en-AU" dirty="0" smtClean="0"/>
              <a:t>literacy.</a:t>
            </a:r>
            <a:endParaRPr lang="en-AU" dirty="0"/>
          </a:p>
          <a:p>
            <a:r>
              <a:rPr lang="en-AU" dirty="0"/>
              <a:t>On the one hand some intellectually bright children, known as ‘precocious readers’ </a:t>
            </a:r>
            <a:r>
              <a:rPr lang="en-AU" dirty="0" smtClean="0"/>
              <a:t>who virtually </a:t>
            </a:r>
            <a:r>
              <a:rPr lang="en-AU" dirty="0"/>
              <a:t>teach themselves to read at a very early age, while at the other </a:t>
            </a:r>
            <a:r>
              <a:rPr lang="en-AU" dirty="0" smtClean="0"/>
              <a:t>extreme, </a:t>
            </a:r>
            <a:r>
              <a:rPr lang="en-AU" dirty="0"/>
              <a:t>a small number of children struggle to develop early literacy skills and progress far more slowly.</a:t>
            </a:r>
          </a:p>
          <a:p>
            <a:endParaRPr lang="en-AU" dirty="0"/>
          </a:p>
        </p:txBody>
      </p:sp>
      <p:sp>
        <p:nvSpPr>
          <p:cNvPr id="8"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181600"/>
            <a:ext cx="1550035" cy="1217930"/>
          </a:xfrm>
          <a:prstGeom prst="rect">
            <a:avLst/>
          </a:prstGeom>
          <a:noFill/>
          <a:ln>
            <a:noFill/>
          </a:ln>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376227"/>
            <a:ext cx="2514600" cy="1023303"/>
          </a:xfrm>
          <a:prstGeom prst="rect">
            <a:avLst/>
          </a:prstGeom>
          <a:noFill/>
          <a:ln>
            <a:noFill/>
          </a:ln>
        </p:spPr>
      </p:pic>
    </p:spTree>
    <p:extLst>
      <p:ext uri="{BB962C8B-B14F-4D97-AF65-F5344CB8AC3E}">
        <p14:creationId xmlns:p14="http://schemas.microsoft.com/office/powerpoint/2010/main" val="4263038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Most Difference is Normal: But!</a:t>
            </a:r>
            <a:endParaRPr lang="en-AU"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911340" cy="4335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sp>
        <p:nvSpPr>
          <p:cNvPr id="4" name="Rectangle 3"/>
          <p:cNvSpPr/>
          <p:nvPr/>
        </p:nvSpPr>
        <p:spPr>
          <a:xfrm>
            <a:off x="838200" y="5731270"/>
            <a:ext cx="6324600" cy="307777"/>
          </a:xfrm>
          <a:prstGeom prst="rect">
            <a:avLst/>
          </a:prstGeom>
        </p:spPr>
        <p:txBody>
          <a:bodyPr wrap="square">
            <a:spAutoFit/>
          </a:bodyPr>
          <a:lstStyle/>
          <a:p>
            <a:r>
              <a:rPr lang="en-AU" sz="1400" u="sng" dirty="0"/>
              <a:t>Figure </a:t>
            </a:r>
            <a:r>
              <a:rPr lang="en-AU" sz="1400" u="sng" dirty="0" smtClean="0"/>
              <a:t>1.</a:t>
            </a:r>
            <a:r>
              <a:rPr lang="en-AU" sz="1400" dirty="0" smtClean="0"/>
              <a:t> Basic </a:t>
            </a:r>
            <a:r>
              <a:rPr lang="en-AU" sz="1400" dirty="0"/>
              <a:t>Reading raw scores for individual </a:t>
            </a:r>
            <a:r>
              <a:rPr lang="en-AU" sz="1400" dirty="0" smtClean="0"/>
              <a:t>children over three years. </a:t>
            </a:r>
            <a:endParaRPr lang="en-AU" sz="1400" dirty="0"/>
          </a:p>
        </p:txBody>
      </p:sp>
      <p:pic>
        <p:nvPicPr>
          <p:cNvPr id="6" name="Picture 5" descr="C:\Users\Owner\AppData\Local\Microsoft\Windows\INetCache\IE\T8J1SWJ4\Elogio-della-lentezza-1[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953000"/>
            <a:ext cx="1837372" cy="1821497"/>
          </a:xfrm>
          <a:prstGeom prst="rect">
            <a:avLst/>
          </a:prstGeom>
          <a:noFill/>
          <a:ln>
            <a:noFill/>
          </a:ln>
        </p:spPr>
      </p:pic>
    </p:spTree>
    <p:extLst>
      <p:ext uri="{BB962C8B-B14F-4D97-AF65-F5344CB8AC3E}">
        <p14:creationId xmlns:p14="http://schemas.microsoft.com/office/powerpoint/2010/main" val="1264216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512"/>
            <a:ext cx="8229600" cy="1143000"/>
          </a:xfrm>
        </p:spPr>
        <p:txBody>
          <a:bodyPr>
            <a:normAutofit/>
          </a:bodyPr>
          <a:lstStyle/>
          <a:p>
            <a:r>
              <a:rPr lang="en-AU" sz="4000" dirty="0" smtClean="0"/>
              <a:t>Running Before the Race Starts</a:t>
            </a:r>
            <a:endParaRPr lang="en-AU" sz="4000" dirty="0"/>
          </a:p>
        </p:txBody>
      </p:sp>
      <p:sp>
        <p:nvSpPr>
          <p:cNvPr id="3" name="Content Placeholder 2"/>
          <p:cNvSpPr>
            <a:spLocks noGrp="1"/>
          </p:cNvSpPr>
          <p:nvPr>
            <p:ph idx="1"/>
          </p:nvPr>
        </p:nvSpPr>
        <p:spPr/>
        <p:txBody>
          <a:bodyPr/>
          <a:lstStyle/>
          <a:p>
            <a:endParaRPr lang="en-AU" dirty="0"/>
          </a:p>
        </p:txBody>
      </p:sp>
      <p:sp>
        <p:nvSpPr>
          <p:cNvPr id="10"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914400"/>
            <a:ext cx="7162800" cy="313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754" y="4191000"/>
            <a:ext cx="38004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4114573"/>
            <a:ext cx="1920875"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295400" y="5478724"/>
            <a:ext cx="6781800" cy="369332"/>
          </a:xfrm>
          <a:prstGeom prst="rect">
            <a:avLst/>
          </a:prstGeom>
        </p:spPr>
        <p:txBody>
          <a:bodyPr wrap="square">
            <a:spAutoFit/>
          </a:bodyPr>
          <a:lstStyle/>
          <a:p>
            <a:r>
              <a:rPr lang="en-US" u="sng" dirty="0"/>
              <a:t>Figure 2</a:t>
            </a:r>
            <a:r>
              <a:rPr lang="en-US" u="sng" dirty="0" smtClean="0"/>
              <a:t>.</a:t>
            </a:r>
            <a:r>
              <a:rPr lang="en-US" dirty="0" smtClean="0"/>
              <a:t> </a:t>
            </a:r>
            <a:r>
              <a:rPr lang="en-US" dirty="0"/>
              <a:t>Sam’s </a:t>
            </a:r>
            <a:r>
              <a:rPr lang="en-US" dirty="0" smtClean="0"/>
              <a:t>writing and drawings</a:t>
            </a:r>
            <a:r>
              <a:rPr lang="en-US" dirty="0"/>
              <a:t>, early preschool.</a:t>
            </a:r>
            <a:endParaRPr lang="en-AU" dirty="0"/>
          </a:p>
        </p:txBody>
      </p:sp>
    </p:spTree>
    <p:extLst>
      <p:ext uri="{BB962C8B-B14F-4D97-AF65-F5344CB8AC3E}">
        <p14:creationId xmlns:p14="http://schemas.microsoft.com/office/powerpoint/2010/main" val="552056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15962"/>
          </a:xfrm>
        </p:spPr>
        <p:txBody>
          <a:bodyPr>
            <a:normAutofit fontScale="90000"/>
          </a:bodyPr>
          <a:lstStyle/>
          <a:p>
            <a:r>
              <a:rPr lang="en-AU" dirty="0" smtClean="0"/>
              <a:t>Do Parents Worry?</a:t>
            </a:r>
            <a:br>
              <a:rPr lang="en-AU" dirty="0" smtClean="0"/>
            </a:br>
            <a:endParaRPr lang="en-AU" dirty="0"/>
          </a:p>
        </p:txBody>
      </p:sp>
      <p:sp>
        <p:nvSpPr>
          <p:cNvPr id="3" name="Content Placeholder 2"/>
          <p:cNvSpPr>
            <a:spLocks noGrp="1"/>
          </p:cNvSpPr>
          <p:nvPr>
            <p:ph idx="1"/>
          </p:nvPr>
        </p:nvSpPr>
        <p:spPr>
          <a:xfrm>
            <a:off x="457200" y="1066800"/>
            <a:ext cx="8229600" cy="5059363"/>
          </a:xfrm>
        </p:spPr>
        <p:txBody>
          <a:bodyPr>
            <a:normAutofit lnSpcReduction="10000"/>
          </a:bodyPr>
          <a:lstStyle/>
          <a:p>
            <a:r>
              <a:rPr lang="en-AU" dirty="0" smtClean="0"/>
              <a:t>The </a:t>
            </a:r>
            <a:r>
              <a:rPr lang="en-AU" dirty="0"/>
              <a:t>answer is YES, when we meet </a:t>
            </a:r>
            <a:r>
              <a:rPr lang="en-AU" dirty="0" smtClean="0"/>
              <a:t>our </a:t>
            </a:r>
            <a:r>
              <a:rPr lang="en-AU" dirty="0"/>
              <a:t>baby child </a:t>
            </a:r>
            <a:r>
              <a:rPr lang="en-AU" dirty="0" smtClean="0"/>
              <a:t>for the first time, one </a:t>
            </a:r>
            <a:r>
              <a:rPr lang="en-AU" dirty="0"/>
              <a:t>thing upper </a:t>
            </a:r>
            <a:r>
              <a:rPr lang="en-AU" dirty="0" smtClean="0"/>
              <a:t>most in </a:t>
            </a:r>
            <a:r>
              <a:rPr lang="en-AU" dirty="0"/>
              <a:t>our </a:t>
            </a:r>
            <a:r>
              <a:rPr lang="en-AU" dirty="0" smtClean="0"/>
              <a:t>mind is: </a:t>
            </a:r>
            <a:r>
              <a:rPr lang="en-AU" dirty="0"/>
              <a:t>are they whole (ten fingers, ten toes and the rest). We bring them home and </a:t>
            </a:r>
            <a:r>
              <a:rPr lang="en-AU" dirty="0" smtClean="0"/>
              <a:t>worry, </a:t>
            </a:r>
            <a:r>
              <a:rPr lang="en-AU" dirty="0"/>
              <a:t>are </a:t>
            </a:r>
            <a:r>
              <a:rPr lang="en-AU" dirty="0" smtClean="0"/>
              <a:t>they well</a:t>
            </a:r>
            <a:r>
              <a:rPr lang="en-AU" dirty="0"/>
              <a:t>, </a:t>
            </a:r>
            <a:r>
              <a:rPr lang="en-AU" dirty="0" smtClean="0"/>
              <a:t>are they hungry, are they in </a:t>
            </a:r>
            <a:r>
              <a:rPr lang="en-AU" dirty="0"/>
              <a:t>pain and so on. </a:t>
            </a:r>
          </a:p>
          <a:p>
            <a:r>
              <a:rPr lang="en-AU" dirty="0"/>
              <a:t>No matter how little or much we have done I terms of engaging and stimulating our child inevitably we start to think about schooling and how you baby will manage to learn. </a:t>
            </a:r>
          </a:p>
        </p:txBody>
      </p:sp>
      <p:sp>
        <p:nvSpPr>
          <p:cNvPr id="6" name="Footer Placeholder 5"/>
          <p:cNvSpPr>
            <a:spLocks noGrp="1"/>
          </p:cNvSpPr>
          <p:nvPr>
            <p:ph type="ftr" sz="quarter" idx="11"/>
          </p:nvPr>
        </p:nvSpPr>
        <p:spPr>
          <a:xfrm>
            <a:off x="1752600" y="6356350"/>
            <a:ext cx="5410200" cy="365125"/>
          </a:xfrm>
        </p:spPr>
        <p:txBody>
          <a:bodyPr/>
          <a:lstStyle/>
          <a:p>
            <a:r>
              <a:rPr lang="en-AU" dirty="0" smtClean="0"/>
              <a:t>Concept and text Copyright © Dr John WORTHINGTON 2016  www.jweducation.com</a:t>
            </a:r>
            <a:endParaRPr lang="en-AU" dirty="0"/>
          </a:p>
        </p:txBody>
      </p:sp>
      <p:pic>
        <p:nvPicPr>
          <p:cNvPr id="7" name="Picture 6" descr="C:\Users\Owner\AppData\Local\Microsoft\Windows\INetCache\IE\CYCZ5L1H\bigstockphoto_Check_Yes_431128[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5410200"/>
            <a:ext cx="1361440" cy="1026160"/>
          </a:xfrm>
          <a:prstGeom prst="rect">
            <a:avLst/>
          </a:prstGeom>
          <a:noFill/>
          <a:ln>
            <a:noFill/>
          </a:ln>
        </p:spPr>
      </p:pic>
    </p:spTree>
    <p:extLst>
      <p:ext uri="{BB962C8B-B14F-4D97-AF65-F5344CB8AC3E}">
        <p14:creationId xmlns:p14="http://schemas.microsoft.com/office/powerpoint/2010/main" val="2291845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1085</TotalTime>
  <Words>2005</Words>
  <Application>Microsoft Office PowerPoint</Application>
  <PresentationFormat>On-screen Show (4:3)</PresentationFormat>
  <Paragraphs>122</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Picture</vt:lpstr>
      <vt:lpstr>Early Literacy Development: Reality and Perceptions   </vt:lpstr>
      <vt:lpstr>What is Normal</vt:lpstr>
      <vt:lpstr>Aims of this Discussion</vt:lpstr>
      <vt:lpstr>The Road to Literacy </vt:lpstr>
      <vt:lpstr>Parental Expectations and Perceptions </vt:lpstr>
      <vt:lpstr>Early Literacy: Are we there yet?</vt:lpstr>
      <vt:lpstr>Most Difference is Normal: But!</vt:lpstr>
      <vt:lpstr>Running Before the Race Starts</vt:lpstr>
      <vt:lpstr>Do Parents Worry? </vt:lpstr>
      <vt:lpstr>What is the Saw Tooth Pattern</vt:lpstr>
      <vt:lpstr>Saw Tooth Pattern</vt:lpstr>
      <vt:lpstr>Why do I Have to Learn to Read?</vt:lpstr>
      <vt:lpstr>To Do List </vt:lpstr>
      <vt:lpstr>Share the Experiences and Activities</vt:lpstr>
      <vt:lpstr>Word Jungle or Word Desert?</vt:lpstr>
      <vt:lpstr>Why Is Routine so Important?</vt:lpstr>
      <vt:lpstr>School and Home Reading </vt:lpstr>
      <vt:lpstr>Persistence and Engagement</vt:lpstr>
      <vt:lpstr>Engagement</vt:lpstr>
      <vt:lpstr>Engaged in Reading </vt:lpstr>
      <vt:lpstr>  Nurture Resilience </vt:lpstr>
      <vt:lpstr>Nurture Persistence</vt:lpstr>
      <vt:lpstr>The Don’t List</vt:lpstr>
      <vt:lpstr>Don’t Forget the Pot Plants</vt:lpstr>
      <vt:lpstr>Barriers to Early Learning </vt:lpstr>
      <vt:lpstr>Check the basics: Hearing and Vision</vt:lpstr>
      <vt:lpstr>Language</vt:lpstr>
      <vt:lpstr>Learning as an Occupation</vt:lpstr>
      <vt:lpstr>Learning Ability</vt:lpstr>
      <vt:lpstr>Literacy and the Doctor</vt:lpstr>
      <vt:lpstr>What Have We Covered and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Literacy Development: Reality and Perceptions</dc:title>
  <dc:creator>JW</dc:creator>
  <cp:lastModifiedBy>JW</cp:lastModifiedBy>
  <cp:revision>53</cp:revision>
  <cp:lastPrinted>2016-11-03T07:32:19Z</cp:lastPrinted>
  <dcterms:created xsi:type="dcterms:W3CDTF">2016-11-01T04:23:35Z</dcterms:created>
  <dcterms:modified xsi:type="dcterms:W3CDTF">2016-11-03T07:35:09Z</dcterms:modified>
</cp:coreProperties>
</file>